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68" r:id="rId3"/>
    <p:sldId id="257" r:id="rId4"/>
    <p:sldId id="259" r:id="rId5"/>
    <p:sldId id="260" r:id="rId6"/>
    <p:sldId id="270" r:id="rId7"/>
    <p:sldId id="271" r:id="rId8"/>
    <p:sldId id="272" r:id="rId9"/>
    <p:sldId id="273" r:id="rId10"/>
    <p:sldId id="277" r:id="rId11"/>
    <p:sldId id="274" r:id="rId12"/>
    <p:sldId id="265" r:id="rId13"/>
    <p:sldId id="275" r:id="rId14"/>
    <p:sldId id="278" r:id="rId15"/>
    <p:sldId id="261" r:id="rId16"/>
    <p:sldId id="276" r:id="rId17"/>
    <p:sldId id="269" r:id="rId18"/>
  </p:sldIdLst>
  <p:sldSz cx="18288000" cy="10287000"/>
  <p:notesSz cx="6858000" cy="9144000"/>
  <p:embeddedFontLst>
    <p:embeddedFont>
      <p:font typeface="Cascadia Mono" panose="020B0609020000020004" pitchFamily="49" charset="0"/>
      <p:regular r:id="rId20"/>
      <p:bold r:id="rId21"/>
      <p:italic r:id="rId22"/>
      <p:boldItalic r:id="rId23"/>
    </p:embeddedFont>
    <p:embeddedFont>
      <p:font typeface="Codec Pro ExtraBold"/>
      <p:regular r:id="rId24"/>
    </p:embeddedFont>
    <p:embeddedFont>
      <p:font typeface="Open Sans" panose="020B0606030504020204" pitchFamily="34" charset="0"/>
      <p:regular r:id="rId25"/>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22" autoAdjust="0"/>
  </p:normalViewPr>
  <p:slideViewPr>
    <p:cSldViewPr>
      <p:cViewPr varScale="1">
        <p:scale>
          <a:sx n="52" d="100"/>
          <a:sy n="52" d="100"/>
        </p:scale>
        <p:origin x="504" y="11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6A8866-F41D-4D0D-B7F4-B99464C5E597}" type="datetimeFigureOut">
              <a:rPr lang="en-IN" smtClean="0"/>
              <a:t>12-11-2024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8087B6-51C0-4EB4-89A5-D8229F71489E}" type="slidenum">
              <a:rPr lang="en-IN" smtClean="0"/>
              <a:t>‹#›</a:t>
            </a:fld>
            <a:endParaRPr lang="en-IN"/>
          </a:p>
        </p:txBody>
      </p:sp>
    </p:spTree>
    <p:extLst>
      <p:ext uri="{BB962C8B-B14F-4D97-AF65-F5344CB8AC3E}">
        <p14:creationId xmlns:p14="http://schemas.microsoft.com/office/powerpoint/2010/main" val="1011109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B8087B6-51C0-4EB4-89A5-D8229F71489E}" type="slidenum">
              <a:rPr lang="en-IN" smtClean="0"/>
              <a:t>7</a:t>
            </a:fld>
            <a:endParaRPr lang="en-IN"/>
          </a:p>
        </p:txBody>
      </p:sp>
    </p:spTree>
    <p:extLst>
      <p:ext uri="{BB962C8B-B14F-4D97-AF65-F5344CB8AC3E}">
        <p14:creationId xmlns:p14="http://schemas.microsoft.com/office/powerpoint/2010/main" val="4267659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B8087B6-51C0-4EB4-89A5-D8229F71489E}" type="slidenum">
              <a:rPr lang="en-IN" smtClean="0"/>
              <a:t>8</a:t>
            </a:fld>
            <a:endParaRPr lang="en-IN"/>
          </a:p>
        </p:txBody>
      </p:sp>
    </p:spTree>
    <p:extLst>
      <p:ext uri="{BB962C8B-B14F-4D97-AF65-F5344CB8AC3E}">
        <p14:creationId xmlns:p14="http://schemas.microsoft.com/office/powerpoint/2010/main" val="1213044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9F4DB-4CCC-77F3-0D82-FF05C99EBD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32A90E-4084-934A-87D7-9165C720CC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3A849A-1B2E-630A-96BC-F2BD0A7358F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C220E21-47D4-C19A-FF55-210D49D468F4}"/>
              </a:ext>
            </a:extLst>
          </p:cNvPr>
          <p:cNvSpPr>
            <a:spLocks noGrp="1"/>
          </p:cNvSpPr>
          <p:nvPr>
            <p:ph type="sldNum" sz="quarter" idx="5"/>
          </p:nvPr>
        </p:nvSpPr>
        <p:spPr/>
        <p:txBody>
          <a:bodyPr/>
          <a:lstStyle/>
          <a:p>
            <a:fld id="{DB8087B6-51C0-4EB4-89A5-D8229F71489E}" type="slidenum">
              <a:rPr lang="en-IN" smtClean="0"/>
              <a:t>9</a:t>
            </a:fld>
            <a:endParaRPr lang="en-IN" dirty="0"/>
          </a:p>
        </p:txBody>
      </p:sp>
    </p:spTree>
    <p:extLst>
      <p:ext uri="{BB962C8B-B14F-4D97-AF65-F5344CB8AC3E}">
        <p14:creationId xmlns:p14="http://schemas.microsoft.com/office/powerpoint/2010/main" val="2415005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11F68-C342-DCE0-594E-E2EFBD1273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752E7B-4FD5-1EB3-4121-C3E0CC4FA4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C3DBD0-9663-DFEA-BF2D-42097BFFFB5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760E5C6-D92F-7D6B-7C74-576E8AC8A28A}"/>
              </a:ext>
            </a:extLst>
          </p:cNvPr>
          <p:cNvSpPr>
            <a:spLocks noGrp="1"/>
          </p:cNvSpPr>
          <p:nvPr>
            <p:ph type="sldNum" sz="quarter" idx="5"/>
          </p:nvPr>
        </p:nvSpPr>
        <p:spPr/>
        <p:txBody>
          <a:bodyPr/>
          <a:lstStyle/>
          <a:p>
            <a:fld id="{DB8087B6-51C0-4EB4-89A5-D8229F71489E}" type="slidenum">
              <a:rPr lang="en-IN" smtClean="0"/>
              <a:t>10</a:t>
            </a:fld>
            <a:endParaRPr lang="en-IN" dirty="0"/>
          </a:p>
        </p:txBody>
      </p:sp>
    </p:spTree>
    <p:extLst>
      <p:ext uri="{BB962C8B-B14F-4D97-AF65-F5344CB8AC3E}">
        <p14:creationId xmlns:p14="http://schemas.microsoft.com/office/powerpoint/2010/main" val="1253841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59B16-B9C1-56CC-9F6C-C160037300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3E1070-79E4-8971-3F11-C6C5526B82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ABCC9C-C64C-E4E3-8D12-65C7EFFEB5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B8966DA-E679-554F-1C13-77A9AC36843A}"/>
              </a:ext>
            </a:extLst>
          </p:cNvPr>
          <p:cNvSpPr>
            <a:spLocks noGrp="1"/>
          </p:cNvSpPr>
          <p:nvPr>
            <p:ph type="sldNum" sz="quarter" idx="5"/>
          </p:nvPr>
        </p:nvSpPr>
        <p:spPr/>
        <p:txBody>
          <a:bodyPr/>
          <a:lstStyle/>
          <a:p>
            <a:fld id="{DB8087B6-51C0-4EB4-89A5-D8229F71489E}" type="slidenum">
              <a:rPr lang="en-IN" smtClean="0"/>
              <a:t>11</a:t>
            </a:fld>
            <a:endParaRPr lang="en-IN" dirty="0"/>
          </a:p>
        </p:txBody>
      </p:sp>
    </p:spTree>
    <p:extLst>
      <p:ext uri="{BB962C8B-B14F-4D97-AF65-F5344CB8AC3E}">
        <p14:creationId xmlns:p14="http://schemas.microsoft.com/office/powerpoint/2010/main" val="3313118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2.sv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2.sv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28.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2.sv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0.sv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jpe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sv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jpeg"/><Relationship Id="rId7"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hyperlink" Target="https://pxhere.com/en/photo/979616" TargetMode="External"/><Relationship Id="rId11" Type="http://schemas.openxmlformats.org/officeDocument/2006/relationships/image" Target="../media/image11.svg"/><Relationship Id="rId5" Type="http://schemas.openxmlformats.org/officeDocument/2006/relationships/image" Target="../media/image14.jpeg"/><Relationship Id="rId10" Type="http://schemas.openxmlformats.org/officeDocument/2006/relationships/image" Target="../media/image10.png"/><Relationship Id="rId4" Type="http://schemas.openxmlformats.org/officeDocument/2006/relationships/hyperlink" Target="https://commons.wikimedia.org/wiki/File:Endangered_arctic_-_starving_polar_bear.jpg" TargetMode="External"/><Relationship Id="rId9"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hyperlink" Target="https://de.wikipedia.org/wiki/Fuji_(Vulkan)" TargetMode="External"/><Relationship Id="rId4" Type="http://schemas.openxmlformats.org/officeDocument/2006/relationships/image" Target="../media/image20.jpg"/></Relationships>
</file>

<file path=ppt/slides/_rels/slide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1.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2.sv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3191" r="-3191"/>
            </a:stretch>
          </a:blipFill>
        </p:spPr>
      </p:sp>
      <p:grpSp>
        <p:nvGrpSpPr>
          <p:cNvPr id="3" name="Group 3"/>
          <p:cNvGrpSpPr/>
          <p:nvPr/>
        </p:nvGrpSpPr>
        <p:grpSpPr>
          <a:xfrm>
            <a:off x="1913869" y="1656446"/>
            <a:ext cx="9735930" cy="6293013"/>
            <a:chOff x="0" y="0"/>
            <a:chExt cx="12981240" cy="8390684"/>
          </a:xfrm>
        </p:grpSpPr>
        <p:grpSp>
          <p:nvGrpSpPr>
            <p:cNvPr id="4" name="Group 4"/>
            <p:cNvGrpSpPr/>
            <p:nvPr/>
          </p:nvGrpSpPr>
          <p:grpSpPr>
            <a:xfrm>
              <a:off x="0" y="0"/>
              <a:ext cx="12981240" cy="8390684"/>
              <a:chOff x="0" y="0"/>
              <a:chExt cx="1800893" cy="1164043"/>
            </a:xfrm>
          </p:grpSpPr>
          <p:sp>
            <p:nvSpPr>
              <p:cNvPr id="5" name="Freeform 5"/>
              <p:cNvSpPr/>
              <p:nvPr/>
            </p:nvSpPr>
            <p:spPr>
              <a:xfrm>
                <a:off x="0" y="0"/>
                <a:ext cx="1800893" cy="1164043"/>
              </a:xfrm>
              <a:custGeom>
                <a:avLst/>
                <a:gdLst/>
                <a:ahLst/>
                <a:cxnLst/>
                <a:rect l="l" t="t" r="r" b="b"/>
                <a:pathLst>
                  <a:path w="1800893" h="1164043">
                    <a:moveTo>
                      <a:pt x="0" y="0"/>
                    </a:moveTo>
                    <a:lnTo>
                      <a:pt x="1800893" y="0"/>
                    </a:lnTo>
                    <a:lnTo>
                      <a:pt x="1800893" y="1164043"/>
                    </a:lnTo>
                    <a:lnTo>
                      <a:pt x="0" y="1164043"/>
                    </a:lnTo>
                    <a:close/>
                  </a:path>
                </a:pathLst>
              </a:custGeom>
              <a:solidFill>
                <a:srgbClr val="000000">
                  <a:alpha val="0"/>
                </a:srgbClr>
              </a:solidFill>
              <a:ln w="276225" cap="sq">
                <a:solidFill>
                  <a:srgbClr val="FFFFFF">
                    <a:alpha val="97647"/>
                  </a:srgbClr>
                </a:solidFill>
                <a:prstDash val="solid"/>
                <a:miter/>
              </a:ln>
            </p:spPr>
          </p:sp>
          <p:sp>
            <p:nvSpPr>
              <p:cNvPr id="6" name="TextBox 6"/>
              <p:cNvSpPr txBox="1"/>
              <p:nvPr/>
            </p:nvSpPr>
            <p:spPr>
              <a:xfrm>
                <a:off x="0" y="-438150"/>
                <a:ext cx="1800893" cy="1602193"/>
              </a:xfrm>
              <a:prstGeom prst="rect">
                <a:avLst/>
              </a:prstGeom>
            </p:spPr>
            <p:txBody>
              <a:bodyPr lIns="11609" tIns="11609" rIns="11609" bIns="11609" rtlCol="0" anchor="ctr"/>
              <a:lstStyle/>
              <a:p>
                <a:pPr marL="0" lvl="0" indent="0" algn="ctr">
                  <a:lnSpc>
                    <a:spcPts val="18943"/>
                  </a:lnSpc>
                  <a:spcBef>
                    <a:spcPct val="0"/>
                  </a:spcBef>
                </a:pPr>
                <a:endParaRPr dirty="0"/>
              </a:p>
            </p:txBody>
          </p:sp>
        </p:grpSp>
        <p:grpSp>
          <p:nvGrpSpPr>
            <p:cNvPr id="7" name="Group 7"/>
            <p:cNvGrpSpPr/>
            <p:nvPr/>
          </p:nvGrpSpPr>
          <p:grpSpPr>
            <a:xfrm>
              <a:off x="795425" y="783455"/>
              <a:ext cx="11391339" cy="6957412"/>
              <a:chOff x="0" y="0"/>
              <a:chExt cx="1580325" cy="965205"/>
            </a:xfrm>
          </p:grpSpPr>
          <p:sp>
            <p:nvSpPr>
              <p:cNvPr id="8" name="Freeform 8"/>
              <p:cNvSpPr/>
              <p:nvPr/>
            </p:nvSpPr>
            <p:spPr>
              <a:xfrm>
                <a:off x="0" y="0"/>
                <a:ext cx="1580325" cy="965205"/>
              </a:xfrm>
              <a:custGeom>
                <a:avLst/>
                <a:gdLst/>
                <a:ahLst/>
                <a:cxnLst/>
                <a:rect l="l" t="t" r="r" b="b"/>
                <a:pathLst>
                  <a:path w="1580325" h="965205">
                    <a:moveTo>
                      <a:pt x="0" y="0"/>
                    </a:moveTo>
                    <a:lnTo>
                      <a:pt x="1580325" y="0"/>
                    </a:lnTo>
                    <a:lnTo>
                      <a:pt x="1580325" y="965205"/>
                    </a:lnTo>
                    <a:lnTo>
                      <a:pt x="0" y="965205"/>
                    </a:lnTo>
                    <a:close/>
                  </a:path>
                </a:pathLst>
              </a:custGeom>
              <a:solidFill>
                <a:srgbClr val="FFFFFF">
                  <a:alpha val="97647"/>
                </a:srgbClr>
              </a:solidFill>
              <a:ln cap="sq">
                <a:noFill/>
                <a:prstDash val="solid"/>
                <a:miter/>
              </a:ln>
            </p:spPr>
          </p:sp>
          <p:sp>
            <p:nvSpPr>
              <p:cNvPr id="9" name="TextBox 9"/>
              <p:cNvSpPr txBox="1"/>
              <p:nvPr/>
            </p:nvSpPr>
            <p:spPr>
              <a:xfrm>
                <a:off x="0" y="-9525"/>
                <a:ext cx="1580325" cy="974730"/>
              </a:xfrm>
              <a:prstGeom prst="rect">
                <a:avLst/>
              </a:prstGeom>
            </p:spPr>
            <p:txBody>
              <a:bodyPr lIns="11609" tIns="11609" rIns="11609" bIns="11609" rtlCol="0" anchor="ctr"/>
              <a:lstStyle/>
              <a:p>
                <a:pPr marL="0" lvl="0" indent="0" algn="ctr">
                  <a:lnSpc>
                    <a:spcPts val="137"/>
                  </a:lnSpc>
                  <a:spcBef>
                    <a:spcPct val="0"/>
                  </a:spcBef>
                </a:pPr>
                <a:r>
                  <a:rPr lang="en-US" sz="100" b="1" u="none" spc="6" dirty="0">
                    <a:solidFill>
                      <a:srgbClr val="FFFFFF">
                        <a:alpha val="97647"/>
                      </a:srgbClr>
                    </a:solidFill>
                    <a:latin typeface="Codec Pro ExtraBold"/>
                    <a:ea typeface="Codec Pro ExtraBold"/>
                    <a:cs typeface="Codec Pro ExtraBold"/>
                    <a:sym typeface="Codec Pro ExtraBold"/>
                  </a:rPr>
                  <a:t>LA TIERRA</a:t>
                </a:r>
              </a:p>
            </p:txBody>
          </p:sp>
        </p:grpSp>
      </p:grpSp>
      <p:sp>
        <p:nvSpPr>
          <p:cNvPr id="11" name="TextBox 11"/>
          <p:cNvSpPr txBox="1"/>
          <p:nvPr/>
        </p:nvSpPr>
        <p:spPr>
          <a:xfrm>
            <a:off x="3003028" y="2552700"/>
            <a:ext cx="7580010" cy="3610668"/>
          </a:xfrm>
          <a:prstGeom prst="rect">
            <a:avLst/>
          </a:prstGeom>
        </p:spPr>
        <p:txBody>
          <a:bodyPr lIns="0" tIns="0" rIns="0" bIns="0" rtlCol="0" anchor="t">
            <a:spAutoFit/>
          </a:bodyPr>
          <a:lstStyle/>
          <a:p>
            <a:pPr marL="0" lvl="0" indent="0" algn="ctr">
              <a:lnSpc>
                <a:spcPct val="150000"/>
              </a:lnSpc>
              <a:spcBef>
                <a:spcPct val="0"/>
              </a:spcBef>
            </a:pPr>
            <a:r>
              <a:rPr lang="en-US" sz="5400" spc="732" dirty="0">
                <a:solidFill>
                  <a:srgbClr val="2C2D30"/>
                </a:solidFill>
                <a:latin typeface="Cascadia Mono" panose="020B0609020000020004" pitchFamily="49" charset="0"/>
                <a:ea typeface="Cascadia Mono" panose="020B0609020000020004" pitchFamily="49" charset="0"/>
                <a:cs typeface="Cascadia Mono" panose="020B0609020000020004" pitchFamily="49" charset="0"/>
                <a:sym typeface="Codec Pro ExtraBold"/>
              </a:rPr>
              <a:t>Climate Change Modeling and Prediction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EF402-8FE3-7910-1615-79823286CEF7}"/>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A6EEBCF4-E001-4435-1B70-53B82309FC68}"/>
              </a:ext>
            </a:extLst>
          </p:cNvPr>
          <p:cNvSpPr txBox="1"/>
          <p:nvPr/>
        </p:nvSpPr>
        <p:spPr>
          <a:xfrm>
            <a:off x="914400" y="1341452"/>
            <a:ext cx="6629400" cy="707886"/>
          </a:xfrm>
          <a:prstGeom prst="rect">
            <a:avLst/>
          </a:prstGeom>
          <a:noFill/>
        </p:spPr>
        <p:txBody>
          <a:bodyPr wrap="square" rtlCol="0">
            <a:spAutoFit/>
          </a:bodyPr>
          <a:lstStyle/>
          <a:p>
            <a:r>
              <a:rPr lang="en-IN" sz="4000" dirty="0">
                <a:solidFill>
                  <a:schemeClr val="bg1"/>
                </a:solidFill>
              </a:rPr>
              <a:t>Data Visualization &amp; Findings</a:t>
            </a:r>
            <a:endParaRPr lang="en-IN" sz="4000"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1B261E3-EDA5-0B3F-033B-53D72CA6D8E6}"/>
              </a:ext>
            </a:extLst>
          </p:cNvPr>
          <p:cNvSpPr txBox="1"/>
          <p:nvPr/>
        </p:nvSpPr>
        <p:spPr>
          <a:xfrm>
            <a:off x="6553200" y="-1229"/>
            <a:ext cx="7010400" cy="923330"/>
          </a:xfrm>
          <a:prstGeom prst="rect">
            <a:avLst/>
          </a:prstGeom>
          <a:noFill/>
        </p:spPr>
        <p:txBody>
          <a:bodyPr wrap="square" rtlCol="0">
            <a:spAutoFit/>
          </a:bodyPr>
          <a:lstStyle/>
          <a:p>
            <a:r>
              <a:rPr lang="en-IN" sz="5400" dirty="0"/>
              <a:t>Flow Chart </a:t>
            </a:r>
          </a:p>
        </p:txBody>
      </p:sp>
      <p:sp>
        <p:nvSpPr>
          <p:cNvPr id="13" name="Freeform 4">
            <a:extLst>
              <a:ext uri="{FF2B5EF4-FFF2-40B4-BE49-F238E27FC236}">
                <a16:creationId xmlns:a16="http://schemas.microsoft.com/office/drawing/2014/main" id="{DD895DD1-8787-52C7-31F8-727FE7BEB791}"/>
              </a:ext>
            </a:extLst>
          </p:cNvPr>
          <p:cNvSpPr/>
          <p:nvPr/>
        </p:nvSpPr>
        <p:spPr>
          <a:xfrm>
            <a:off x="-1458316" y="-1458316"/>
            <a:ext cx="3233992" cy="3233992"/>
          </a:xfrm>
          <a:custGeom>
            <a:avLst/>
            <a:gdLst/>
            <a:ahLst/>
            <a:cxnLst/>
            <a:rect l="l" t="t" r="r" b="b"/>
            <a:pathLst>
              <a:path w="3233992" h="3233992">
                <a:moveTo>
                  <a:pt x="0" y="0"/>
                </a:moveTo>
                <a:lnTo>
                  <a:pt x="3233992" y="0"/>
                </a:lnTo>
                <a:lnTo>
                  <a:pt x="3233992" y="3233992"/>
                </a:lnTo>
                <a:lnTo>
                  <a:pt x="0" y="32339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3">
            <a:extLst>
              <a:ext uri="{FF2B5EF4-FFF2-40B4-BE49-F238E27FC236}">
                <a16:creationId xmlns:a16="http://schemas.microsoft.com/office/drawing/2014/main" id="{324418C3-AE3D-7C6F-5560-F7CB7011BF9E}"/>
              </a:ext>
            </a:extLst>
          </p:cNvPr>
          <p:cNvSpPr/>
          <p:nvPr/>
        </p:nvSpPr>
        <p:spPr>
          <a:xfrm>
            <a:off x="14343926" y="-4849751"/>
            <a:ext cx="7681347" cy="7681347"/>
          </a:xfrm>
          <a:custGeom>
            <a:avLst/>
            <a:gdLst/>
            <a:ahLst/>
            <a:cxnLst/>
            <a:rect l="l" t="t" r="r" b="b"/>
            <a:pathLst>
              <a:path w="7681347" h="7681347">
                <a:moveTo>
                  <a:pt x="0" y="0"/>
                </a:moveTo>
                <a:lnTo>
                  <a:pt x="7681347" y="0"/>
                </a:lnTo>
                <a:lnTo>
                  <a:pt x="7681347" y="7681347"/>
                </a:lnTo>
                <a:lnTo>
                  <a:pt x="0" y="76813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3" name="Picture 2">
            <a:extLst>
              <a:ext uri="{FF2B5EF4-FFF2-40B4-BE49-F238E27FC236}">
                <a16:creationId xmlns:a16="http://schemas.microsoft.com/office/drawing/2014/main" id="{145A5CBE-4274-19C0-3533-B82D8FFF6B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9600" y="1119173"/>
            <a:ext cx="7238999" cy="9167827"/>
          </a:xfrm>
          <a:prstGeom prst="rect">
            <a:avLst/>
          </a:prstGeom>
        </p:spPr>
      </p:pic>
    </p:spTree>
    <p:extLst>
      <p:ext uri="{BB962C8B-B14F-4D97-AF65-F5344CB8AC3E}">
        <p14:creationId xmlns:p14="http://schemas.microsoft.com/office/powerpoint/2010/main" val="3591047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27A7A-0FD7-8F89-FD9F-758BCA78FFB3}"/>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1C25B33F-9278-C41F-F639-8881BA071E51}"/>
              </a:ext>
            </a:extLst>
          </p:cNvPr>
          <p:cNvSpPr txBox="1"/>
          <p:nvPr/>
        </p:nvSpPr>
        <p:spPr>
          <a:xfrm>
            <a:off x="914400" y="1341452"/>
            <a:ext cx="6629400" cy="707886"/>
          </a:xfrm>
          <a:prstGeom prst="rect">
            <a:avLst/>
          </a:prstGeom>
          <a:noFill/>
        </p:spPr>
        <p:txBody>
          <a:bodyPr wrap="square" rtlCol="0">
            <a:spAutoFit/>
          </a:bodyPr>
          <a:lstStyle/>
          <a:p>
            <a:r>
              <a:rPr lang="en-IN" sz="4000" dirty="0">
                <a:solidFill>
                  <a:schemeClr val="bg1"/>
                </a:solidFill>
              </a:rPr>
              <a:t>Data Visualization &amp; Findings</a:t>
            </a:r>
            <a:endParaRPr lang="en-IN" sz="4000"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DC1998C5-5647-B441-A09D-BC6BB0E022C4}"/>
              </a:ext>
            </a:extLst>
          </p:cNvPr>
          <p:cNvSpPr txBox="1"/>
          <p:nvPr/>
        </p:nvSpPr>
        <p:spPr>
          <a:xfrm>
            <a:off x="4148392" y="745688"/>
            <a:ext cx="9110408" cy="1015663"/>
          </a:xfrm>
          <a:prstGeom prst="rect">
            <a:avLst/>
          </a:prstGeom>
          <a:noFill/>
        </p:spPr>
        <p:txBody>
          <a:bodyPr wrap="square" rtlCol="0">
            <a:spAutoFit/>
          </a:bodyPr>
          <a:lstStyle/>
          <a:p>
            <a:r>
              <a:rPr lang="en-IN" sz="6000" dirty="0">
                <a:latin typeface="Arial" panose="020B0604020202020204" pitchFamily="34" charset="0"/>
                <a:cs typeface="Arial" panose="020B0604020202020204" pitchFamily="34" charset="0"/>
              </a:rPr>
              <a:t>Challenges &amp; Limitations</a:t>
            </a:r>
          </a:p>
        </p:txBody>
      </p:sp>
      <p:sp>
        <p:nvSpPr>
          <p:cNvPr id="4" name="TextBox 3">
            <a:extLst>
              <a:ext uri="{FF2B5EF4-FFF2-40B4-BE49-F238E27FC236}">
                <a16:creationId xmlns:a16="http://schemas.microsoft.com/office/drawing/2014/main" id="{D380D2D2-E6FB-68DF-E17B-EE728D0128C5}"/>
              </a:ext>
            </a:extLst>
          </p:cNvPr>
          <p:cNvSpPr txBox="1"/>
          <p:nvPr/>
        </p:nvSpPr>
        <p:spPr>
          <a:xfrm>
            <a:off x="914400" y="2277236"/>
            <a:ext cx="17121924" cy="7417415"/>
          </a:xfrm>
          <a:prstGeom prst="rect">
            <a:avLst/>
          </a:prstGeom>
          <a:noFill/>
        </p:spPr>
        <p:txBody>
          <a:bodyPr wrap="square">
            <a:spAutoFit/>
          </a:bodyPr>
          <a:lstStyle/>
          <a:p>
            <a:r>
              <a:rPr lang="en-US" sz="2800" b="1" dirty="0">
                <a:latin typeface="Arial" panose="020B0604020202020204" pitchFamily="34" charset="0"/>
                <a:cs typeface="Arial" panose="020B0604020202020204" pitchFamily="34" charset="0"/>
              </a:rPr>
              <a:t>Data Gaps</a:t>
            </a:r>
          </a:p>
          <a:p>
            <a:pPr lvl="1">
              <a:buFont typeface="Arial" panose="020B0604020202020204" pitchFamily="34" charset="0"/>
              <a:buChar char="•"/>
            </a:pPr>
            <a:endParaRPr lang="en-US" sz="2800" b="1" dirty="0">
              <a:latin typeface="Arial" panose="020B0604020202020204" pitchFamily="34" charset="0"/>
              <a:cs typeface="Arial" panose="020B0604020202020204" pitchFamily="34" charset="0"/>
            </a:endParaRPr>
          </a:p>
          <a:p>
            <a:pPr lvl="1">
              <a:buFont typeface="Arial" panose="020B0604020202020204" pitchFamily="34" charset="0"/>
              <a:buChar char="•"/>
            </a:pPr>
            <a:r>
              <a:rPr lang="en-US" sz="2800" b="1" dirty="0">
                <a:latin typeface="Arial" panose="020B0604020202020204" pitchFamily="34" charset="0"/>
                <a:cs typeface="Arial" panose="020B0604020202020204" pitchFamily="34" charset="0"/>
              </a:rPr>
              <a:t>Missing Data</a:t>
            </a:r>
            <a:r>
              <a:rPr lang="en-US" sz="2800" dirty="0">
                <a:latin typeface="Arial" panose="020B0604020202020204" pitchFamily="34" charset="0"/>
                <a:cs typeface="Arial" panose="020B0604020202020204" pitchFamily="34" charset="0"/>
              </a:rPr>
              <a:t>: Some data points are missing, particularly in early years, which could affect the </a:t>
            </a:r>
            <a:r>
              <a:rPr lang="en-US" sz="2800" dirty="0">
                <a:cs typeface="Arial" panose="020B0604020202020204" pitchFamily="34" charset="0"/>
              </a:rPr>
              <a:t>accuracy of long-term trend analysis.</a:t>
            </a:r>
          </a:p>
          <a:p>
            <a:pPr lvl="1">
              <a:buFont typeface="Arial" panose="020B0604020202020204" pitchFamily="34" charset="0"/>
              <a:buChar char="•"/>
            </a:pPr>
            <a:r>
              <a:rPr lang="en-US" sz="2800" b="1" dirty="0">
                <a:cs typeface="Arial" panose="020B0604020202020204" pitchFamily="34" charset="0"/>
              </a:rPr>
              <a:t>Temporal Coverage</a:t>
            </a:r>
            <a:r>
              <a:rPr lang="en-US" sz="2800" dirty="0">
                <a:cs typeface="Arial" panose="020B0604020202020204" pitchFamily="34" charset="0"/>
              </a:rPr>
              <a:t>: Limited historical data can lead to uncertainties, especially since older records may not be as reliable.</a:t>
            </a:r>
          </a:p>
          <a:p>
            <a:pPr lvl="1">
              <a:buFont typeface="Arial" panose="020B0604020202020204" pitchFamily="34" charset="0"/>
              <a:buChar char="•"/>
            </a:pPr>
            <a:endParaRPr lang="en-US" sz="2800" dirty="0">
              <a:cs typeface="Arial" panose="020B0604020202020204" pitchFamily="34" charset="0"/>
            </a:endParaRPr>
          </a:p>
          <a:p>
            <a:r>
              <a:rPr lang="en-US" sz="2800" b="1" dirty="0">
                <a:cs typeface="Arial" panose="020B0604020202020204" pitchFamily="34" charset="0"/>
              </a:rPr>
              <a:t>Limitations of Analysis</a:t>
            </a:r>
          </a:p>
          <a:p>
            <a:endParaRPr lang="en-US" sz="2800" b="1" dirty="0">
              <a:cs typeface="Arial" panose="020B0604020202020204" pitchFamily="34" charset="0"/>
            </a:endParaRPr>
          </a:p>
          <a:p>
            <a:pPr lvl="1">
              <a:buFont typeface="Arial" panose="020B0604020202020204" pitchFamily="34" charset="0"/>
              <a:buChar char="•"/>
            </a:pPr>
            <a:r>
              <a:rPr lang="en-US" sz="2800" b="1" dirty="0">
                <a:cs typeface="Arial" panose="020B0604020202020204" pitchFamily="34" charset="0"/>
              </a:rPr>
              <a:t>Geographic Constraints</a:t>
            </a:r>
            <a:r>
              <a:rPr lang="en-US" sz="2800" dirty="0">
                <a:cs typeface="Arial" panose="020B0604020202020204" pitchFamily="34" charset="0"/>
              </a:rPr>
              <a:t>: The data represents only Århus, Denmark, so findings may not generalize to other regions.</a:t>
            </a:r>
          </a:p>
          <a:p>
            <a:pPr lvl="1">
              <a:buFont typeface="Arial" panose="020B0604020202020204" pitchFamily="34" charset="0"/>
              <a:buChar char="•"/>
            </a:pPr>
            <a:endParaRPr lang="en-US" sz="2800" dirty="0">
              <a:cs typeface="Arial" panose="020B0604020202020204" pitchFamily="34" charset="0"/>
            </a:endParaRPr>
          </a:p>
          <a:p>
            <a:pPr lvl="1">
              <a:buFont typeface="Arial" panose="020B0604020202020204" pitchFamily="34" charset="0"/>
              <a:buChar char="•"/>
            </a:pPr>
            <a:r>
              <a:rPr lang="en-US" sz="2800" b="1" dirty="0">
                <a:cs typeface="Arial" panose="020B0604020202020204" pitchFamily="34" charset="0"/>
              </a:rPr>
              <a:t>Potential Bias</a:t>
            </a:r>
            <a:r>
              <a:rPr lang="en-US" sz="2800" dirty="0">
                <a:cs typeface="Arial" panose="020B0604020202020204" pitchFamily="34" charset="0"/>
              </a:rPr>
              <a:t>: Due to localized data, trends may not capture broader climate patterns.</a:t>
            </a:r>
          </a:p>
          <a:p>
            <a:pPr lvl="1">
              <a:buFont typeface="Arial" panose="020B0604020202020204" pitchFamily="34" charset="0"/>
              <a:buChar char="•"/>
            </a:pPr>
            <a:endParaRPr lang="en-US" sz="2800" dirty="0">
              <a:cs typeface="Arial" panose="020B0604020202020204" pitchFamily="34" charset="0"/>
            </a:endParaRPr>
          </a:p>
          <a:p>
            <a:pPr lvl="1">
              <a:buFont typeface="Arial" panose="020B0604020202020204" pitchFamily="34" charset="0"/>
              <a:buChar char="•"/>
            </a:pPr>
            <a:r>
              <a:rPr lang="en-US" sz="2800" b="1" dirty="0">
                <a:cs typeface="Arial" panose="020B0604020202020204" pitchFamily="34" charset="0"/>
              </a:rPr>
              <a:t>Scalability</a:t>
            </a:r>
          </a:p>
          <a:p>
            <a:pPr lvl="2">
              <a:buFont typeface="Arial" panose="020B0604020202020204" pitchFamily="34" charset="0"/>
              <a:buChar char="•"/>
            </a:pPr>
            <a:r>
              <a:rPr lang="en-US" sz="2800" b="1" dirty="0">
                <a:cs typeface="Arial" panose="020B0604020202020204" pitchFamily="34" charset="0"/>
              </a:rPr>
              <a:t>Scaling Issues</a:t>
            </a:r>
            <a:r>
              <a:rPr lang="en-US" sz="2800" dirty="0">
                <a:cs typeface="Arial" panose="020B0604020202020204" pitchFamily="34" charset="0"/>
              </a:rPr>
              <a:t>: The methodology may require adjustments for larger, global datasets, as computational demands and data </a:t>
            </a:r>
            <a:r>
              <a:rPr lang="en-US" sz="2800" dirty="0">
                <a:latin typeface="Arial" panose="020B0604020202020204" pitchFamily="34" charset="0"/>
                <a:cs typeface="Arial" panose="020B0604020202020204" pitchFamily="34" charset="0"/>
              </a:rPr>
              <a:t>complexities increase.</a:t>
            </a:r>
          </a:p>
        </p:txBody>
      </p:sp>
      <p:sp>
        <p:nvSpPr>
          <p:cNvPr id="7" name="Freeform 4">
            <a:extLst>
              <a:ext uri="{FF2B5EF4-FFF2-40B4-BE49-F238E27FC236}">
                <a16:creationId xmlns:a16="http://schemas.microsoft.com/office/drawing/2014/main" id="{39C08A11-DDFD-2932-864D-3678C94B442A}"/>
              </a:ext>
            </a:extLst>
          </p:cNvPr>
          <p:cNvSpPr/>
          <p:nvPr/>
        </p:nvSpPr>
        <p:spPr>
          <a:xfrm>
            <a:off x="-1458316" y="-1458316"/>
            <a:ext cx="3233992" cy="3233992"/>
          </a:xfrm>
          <a:custGeom>
            <a:avLst/>
            <a:gdLst/>
            <a:ahLst/>
            <a:cxnLst/>
            <a:rect l="l" t="t" r="r" b="b"/>
            <a:pathLst>
              <a:path w="3233992" h="3233992">
                <a:moveTo>
                  <a:pt x="0" y="0"/>
                </a:moveTo>
                <a:lnTo>
                  <a:pt x="3233992" y="0"/>
                </a:lnTo>
                <a:lnTo>
                  <a:pt x="3233992" y="3233992"/>
                </a:lnTo>
                <a:lnTo>
                  <a:pt x="0" y="32339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3">
            <a:extLst>
              <a:ext uri="{FF2B5EF4-FFF2-40B4-BE49-F238E27FC236}">
                <a16:creationId xmlns:a16="http://schemas.microsoft.com/office/drawing/2014/main" id="{85DBA65E-69E9-654F-45F8-5CE3C153745F}"/>
              </a:ext>
            </a:extLst>
          </p:cNvPr>
          <p:cNvSpPr/>
          <p:nvPr/>
        </p:nvSpPr>
        <p:spPr>
          <a:xfrm>
            <a:off x="14343926" y="-4849751"/>
            <a:ext cx="7681347" cy="7681347"/>
          </a:xfrm>
          <a:custGeom>
            <a:avLst/>
            <a:gdLst/>
            <a:ahLst/>
            <a:cxnLst/>
            <a:rect l="l" t="t" r="r" b="b"/>
            <a:pathLst>
              <a:path w="7681347" h="7681347">
                <a:moveTo>
                  <a:pt x="0" y="0"/>
                </a:moveTo>
                <a:lnTo>
                  <a:pt x="7681347" y="0"/>
                </a:lnTo>
                <a:lnTo>
                  <a:pt x="7681347" y="7681347"/>
                </a:lnTo>
                <a:lnTo>
                  <a:pt x="0" y="76813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2691445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53677" y="750068"/>
            <a:ext cx="12717921" cy="1615827"/>
          </a:xfrm>
          <a:prstGeom prst="rect">
            <a:avLst/>
          </a:prstGeom>
        </p:spPr>
        <p:txBody>
          <a:bodyPr wrap="square" lIns="0" tIns="0" rIns="0" bIns="0" rtlCol="0" anchor="t">
            <a:spAutoFit/>
          </a:bodyPr>
          <a:lstStyle/>
          <a:p>
            <a:pPr algn="ctr">
              <a:lnSpc>
                <a:spcPts val="6278"/>
              </a:lnSpc>
              <a:spcBef>
                <a:spcPct val="0"/>
              </a:spcBef>
            </a:pPr>
            <a:r>
              <a:rPr lang="en-US" sz="6000" b="0" dirty="0">
                <a:effectLst/>
                <a:latin typeface="Arial" panose="020B0604020202020204" pitchFamily="34" charset="0"/>
                <a:cs typeface="Arial" panose="020B0604020202020204" pitchFamily="34" charset="0"/>
              </a:rPr>
              <a:t>Checking the efficiency of the model</a:t>
            </a:r>
          </a:p>
          <a:p>
            <a:pPr marL="0" lvl="0" indent="0" algn="ctr">
              <a:lnSpc>
                <a:spcPts val="6278"/>
              </a:lnSpc>
              <a:spcBef>
                <a:spcPct val="0"/>
              </a:spcBef>
            </a:pPr>
            <a:endParaRPr lang="en-US" sz="5507" spc="192" dirty="0">
              <a:latin typeface="Arial" panose="020B0604020202020204" pitchFamily="34" charset="0"/>
              <a:ea typeface="Codec Pro ExtraBold"/>
              <a:cs typeface="Arial" panose="020B0604020202020204" pitchFamily="34" charset="0"/>
              <a:sym typeface="Codec Pro ExtraBold"/>
            </a:endParaRPr>
          </a:p>
        </p:txBody>
      </p:sp>
      <p:sp>
        <p:nvSpPr>
          <p:cNvPr id="3" name="Freeform 3"/>
          <p:cNvSpPr/>
          <p:nvPr/>
        </p:nvSpPr>
        <p:spPr>
          <a:xfrm>
            <a:off x="14343926" y="-4849751"/>
            <a:ext cx="7681347" cy="7681347"/>
          </a:xfrm>
          <a:custGeom>
            <a:avLst/>
            <a:gdLst/>
            <a:ahLst/>
            <a:cxnLst/>
            <a:rect l="l" t="t" r="r" b="b"/>
            <a:pathLst>
              <a:path w="7681347" h="7681347">
                <a:moveTo>
                  <a:pt x="0" y="0"/>
                </a:moveTo>
                <a:lnTo>
                  <a:pt x="7681347" y="0"/>
                </a:lnTo>
                <a:lnTo>
                  <a:pt x="7681347" y="7681347"/>
                </a:lnTo>
                <a:lnTo>
                  <a:pt x="0" y="76813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58316" y="-1458316"/>
            <a:ext cx="3233992" cy="3233992"/>
          </a:xfrm>
          <a:custGeom>
            <a:avLst/>
            <a:gdLst/>
            <a:ahLst/>
            <a:cxnLst/>
            <a:rect l="l" t="t" r="r" b="b"/>
            <a:pathLst>
              <a:path w="3233992" h="3233992">
                <a:moveTo>
                  <a:pt x="0" y="0"/>
                </a:moveTo>
                <a:lnTo>
                  <a:pt x="3233992" y="0"/>
                </a:lnTo>
                <a:lnTo>
                  <a:pt x="3233992" y="3233992"/>
                </a:lnTo>
                <a:lnTo>
                  <a:pt x="0" y="32339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189036" y="1028700"/>
            <a:ext cx="529282" cy="529282"/>
          </a:xfrm>
          <a:custGeom>
            <a:avLst/>
            <a:gdLst/>
            <a:ahLst/>
            <a:cxnLst/>
            <a:rect l="l" t="t" r="r" b="b"/>
            <a:pathLst>
              <a:path w="529282" h="529282">
                <a:moveTo>
                  <a:pt x="0" y="0"/>
                </a:moveTo>
                <a:lnTo>
                  <a:pt x="529282" y="0"/>
                </a:lnTo>
                <a:lnTo>
                  <a:pt x="529282" y="529282"/>
                </a:lnTo>
                <a:lnTo>
                  <a:pt x="0" y="5292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27" name="Picture 26">
            <a:extLst>
              <a:ext uri="{FF2B5EF4-FFF2-40B4-BE49-F238E27FC236}">
                <a16:creationId xmlns:a16="http://schemas.microsoft.com/office/drawing/2014/main" id="{3281DA2F-78BB-3A0E-929E-8380CE85504E}"/>
              </a:ext>
            </a:extLst>
          </p:cNvPr>
          <p:cNvPicPr>
            <a:picLocks noChangeAspect="1"/>
          </p:cNvPicPr>
          <p:nvPr/>
        </p:nvPicPr>
        <p:blipFill>
          <a:blip r:embed="rId6"/>
          <a:stretch>
            <a:fillRect/>
          </a:stretch>
        </p:blipFill>
        <p:spPr>
          <a:xfrm>
            <a:off x="533400" y="2138930"/>
            <a:ext cx="15849600" cy="768134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787C7-5DA2-41BD-46DB-75F072CA441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AAAD932-3702-4A52-7298-0023EF2A64BA}"/>
              </a:ext>
            </a:extLst>
          </p:cNvPr>
          <p:cNvSpPr txBox="1"/>
          <p:nvPr/>
        </p:nvSpPr>
        <p:spPr>
          <a:xfrm>
            <a:off x="2453677" y="750068"/>
            <a:ext cx="12717921" cy="1615827"/>
          </a:xfrm>
          <a:prstGeom prst="rect">
            <a:avLst/>
          </a:prstGeom>
        </p:spPr>
        <p:txBody>
          <a:bodyPr wrap="square" lIns="0" tIns="0" rIns="0" bIns="0" rtlCol="0" anchor="t">
            <a:spAutoFit/>
          </a:bodyPr>
          <a:lstStyle/>
          <a:p>
            <a:pPr algn="ctr">
              <a:lnSpc>
                <a:spcPts val="6278"/>
              </a:lnSpc>
              <a:spcBef>
                <a:spcPct val="0"/>
              </a:spcBef>
            </a:pPr>
            <a:r>
              <a:rPr lang="en-US" sz="6000" b="0" dirty="0">
                <a:effectLst/>
                <a:latin typeface="Arial" panose="020B0604020202020204" pitchFamily="34" charset="0"/>
                <a:cs typeface="Arial" panose="020B0604020202020204" pitchFamily="34" charset="0"/>
              </a:rPr>
              <a:t>Checking the efficiency of the model</a:t>
            </a:r>
          </a:p>
          <a:p>
            <a:pPr marL="0" lvl="0" indent="0" algn="ctr">
              <a:lnSpc>
                <a:spcPts val="6278"/>
              </a:lnSpc>
              <a:spcBef>
                <a:spcPct val="0"/>
              </a:spcBef>
            </a:pPr>
            <a:endParaRPr lang="en-US" sz="5507" spc="192" dirty="0">
              <a:latin typeface="Arial" panose="020B0604020202020204" pitchFamily="34" charset="0"/>
              <a:ea typeface="Codec Pro ExtraBold"/>
              <a:cs typeface="Arial" panose="020B0604020202020204" pitchFamily="34" charset="0"/>
              <a:sym typeface="Codec Pro ExtraBold"/>
            </a:endParaRPr>
          </a:p>
        </p:txBody>
      </p:sp>
      <p:sp>
        <p:nvSpPr>
          <p:cNvPr id="3" name="Freeform 3">
            <a:extLst>
              <a:ext uri="{FF2B5EF4-FFF2-40B4-BE49-F238E27FC236}">
                <a16:creationId xmlns:a16="http://schemas.microsoft.com/office/drawing/2014/main" id="{40D998E2-EE32-0D1A-C285-0F09771B6E48}"/>
              </a:ext>
            </a:extLst>
          </p:cNvPr>
          <p:cNvSpPr/>
          <p:nvPr/>
        </p:nvSpPr>
        <p:spPr>
          <a:xfrm>
            <a:off x="14343926" y="-4849751"/>
            <a:ext cx="7681347" cy="7681347"/>
          </a:xfrm>
          <a:custGeom>
            <a:avLst/>
            <a:gdLst/>
            <a:ahLst/>
            <a:cxnLst/>
            <a:rect l="l" t="t" r="r" b="b"/>
            <a:pathLst>
              <a:path w="7681347" h="7681347">
                <a:moveTo>
                  <a:pt x="0" y="0"/>
                </a:moveTo>
                <a:lnTo>
                  <a:pt x="7681347" y="0"/>
                </a:lnTo>
                <a:lnTo>
                  <a:pt x="7681347" y="7681347"/>
                </a:lnTo>
                <a:lnTo>
                  <a:pt x="0" y="76813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4E8CE4C9-796D-E71E-B742-F6193CF75D4C}"/>
              </a:ext>
            </a:extLst>
          </p:cNvPr>
          <p:cNvSpPr/>
          <p:nvPr/>
        </p:nvSpPr>
        <p:spPr>
          <a:xfrm>
            <a:off x="-1458316" y="-1458316"/>
            <a:ext cx="3233992" cy="3233992"/>
          </a:xfrm>
          <a:custGeom>
            <a:avLst/>
            <a:gdLst/>
            <a:ahLst/>
            <a:cxnLst/>
            <a:rect l="l" t="t" r="r" b="b"/>
            <a:pathLst>
              <a:path w="3233992" h="3233992">
                <a:moveTo>
                  <a:pt x="0" y="0"/>
                </a:moveTo>
                <a:lnTo>
                  <a:pt x="3233992" y="0"/>
                </a:lnTo>
                <a:lnTo>
                  <a:pt x="3233992" y="3233992"/>
                </a:lnTo>
                <a:lnTo>
                  <a:pt x="0" y="32339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C772BB9B-339D-1B27-796C-102019A4E0C1}"/>
              </a:ext>
            </a:extLst>
          </p:cNvPr>
          <p:cNvSpPr/>
          <p:nvPr/>
        </p:nvSpPr>
        <p:spPr>
          <a:xfrm>
            <a:off x="2189036" y="1028700"/>
            <a:ext cx="529282" cy="529282"/>
          </a:xfrm>
          <a:custGeom>
            <a:avLst/>
            <a:gdLst/>
            <a:ahLst/>
            <a:cxnLst/>
            <a:rect l="l" t="t" r="r" b="b"/>
            <a:pathLst>
              <a:path w="529282" h="529282">
                <a:moveTo>
                  <a:pt x="0" y="0"/>
                </a:moveTo>
                <a:lnTo>
                  <a:pt x="529282" y="0"/>
                </a:lnTo>
                <a:lnTo>
                  <a:pt x="529282" y="529282"/>
                </a:lnTo>
                <a:lnTo>
                  <a:pt x="0" y="5292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7" name="Picture 6">
            <a:extLst>
              <a:ext uri="{FF2B5EF4-FFF2-40B4-BE49-F238E27FC236}">
                <a16:creationId xmlns:a16="http://schemas.microsoft.com/office/drawing/2014/main" id="{3BBD89CD-16E1-CB32-C282-68BD2B0D5001}"/>
              </a:ext>
            </a:extLst>
          </p:cNvPr>
          <p:cNvPicPr>
            <a:picLocks noChangeAspect="1"/>
          </p:cNvPicPr>
          <p:nvPr/>
        </p:nvPicPr>
        <p:blipFill>
          <a:blip r:embed="rId6"/>
          <a:stretch>
            <a:fillRect/>
          </a:stretch>
        </p:blipFill>
        <p:spPr>
          <a:xfrm>
            <a:off x="1232591" y="2217614"/>
            <a:ext cx="15822817" cy="7040686"/>
          </a:xfrm>
          <a:prstGeom prst="rect">
            <a:avLst/>
          </a:prstGeom>
        </p:spPr>
      </p:pic>
    </p:spTree>
    <p:extLst>
      <p:ext uri="{BB962C8B-B14F-4D97-AF65-F5344CB8AC3E}">
        <p14:creationId xmlns:p14="http://schemas.microsoft.com/office/powerpoint/2010/main" val="1496213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6F59B-2AED-5C23-1203-9EF6E3C87299}"/>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E46CE80-2964-83B1-05E2-7193DC912C43}"/>
              </a:ext>
            </a:extLst>
          </p:cNvPr>
          <p:cNvSpPr txBox="1"/>
          <p:nvPr/>
        </p:nvSpPr>
        <p:spPr>
          <a:xfrm>
            <a:off x="2453677" y="750068"/>
            <a:ext cx="12717921" cy="807913"/>
          </a:xfrm>
          <a:prstGeom prst="rect">
            <a:avLst/>
          </a:prstGeom>
        </p:spPr>
        <p:txBody>
          <a:bodyPr wrap="square" lIns="0" tIns="0" rIns="0" bIns="0" rtlCol="0" anchor="t">
            <a:spAutoFit/>
          </a:bodyPr>
          <a:lstStyle/>
          <a:p>
            <a:pPr marL="0" lvl="0" indent="0" algn="ctr">
              <a:lnSpc>
                <a:spcPts val="6278"/>
              </a:lnSpc>
              <a:spcBef>
                <a:spcPct val="0"/>
              </a:spcBef>
            </a:pPr>
            <a:r>
              <a:rPr lang="en-US" sz="5507" spc="192" dirty="0">
                <a:latin typeface="Arial" panose="020B0604020202020204" pitchFamily="34" charset="0"/>
                <a:ea typeface="Codec Pro ExtraBold"/>
                <a:cs typeface="Arial" panose="020B0604020202020204" pitchFamily="34" charset="0"/>
                <a:sym typeface="Codec Pro ExtraBold"/>
              </a:rPr>
              <a:t>Output</a:t>
            </a:r>
          </a:p>
        </p:txBody>
      </p:sp>
      <p:sp>
        <p:nvSpPr>
          <p:cNvPr id="3" name="Freeform 3">
            <a:extLst>
              <a:ext uri="{FF2B5EF4-FFF2-40B4-BE49-F238E27FC236}">
                <a16:creationId xmlns:a16="http://schemas.microsoft.com/office/drawing/2014/main" id="{DD27FAB6-4A72-91E5-178F-2AC0E9210732}"/>
              </a:ext>
            </a:extLst>
          </p:cNvPr>
          <p:cNvSpPr/>
          <p:nvPr/>
        </p:nvSpPr>
        <p:spPr>
          <a:xfrm>
            <a:off x="14343926" y="-4849751"/>
            <a:ext cx="7681347" cy="7681347"/>
          </a:xfrm>
          <a:custGeom>
            <a:avLst/>
            <a:gdLst/>
            <a:ahLst/>
            <a:cxnLst/>
            <a:rect l="l" t="t" r="r" b="b"/>
            <a:pathLst>
              <a:path w="7681347" h="7681347">
                <a:moveTo>
                  <a:pt x="0" y="0"/>
                </a:moveTo>
                <a:lnTo>
                  <a:pt x="7681347" y="0"/>
                </a:lnTo>
                <a:lnTo>
                  <a:pt x="7681347" y="7681347"/>
                </a:lnTo>
                <a:lnTo>
                  <a:pt x="0" y="76813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2323B8B8-AAB6-7F75-73E0-29D188B76254}"/>
              </a:ext>
            </a:extLst>
          </p:cNvPr>
          <p:cNvSpPr/>
          <p:nvPr/>
        </p:nvSpPr>
        <p:spPr>
          <a:xfrm>
            <a:off x="-1458316" y="-1458316"/>
            <a:ext cx="3233992" cy="3233992"/>
          </a:xfrm>
          <a:custGeom>
            <a:avLst/>
            <a:gdLst/>
            <a:ahLst/>
            <a:cxnLst/>
            <a:rect l="l" t="t" r="r" b="b"/>
            <a:pathLst>
              <a:path w="3233992" h="3233992">
                <a:moveTo>
                  <a:pt x="0" y="0"/>
                </a:moveTo>
                <a:lnTo>
                  <a:pt x="3233992" y="0"/>
                </a:lnTo>
                <a:lnTo>
                  <a:pt x="3233992" y="3233992"/>
                </a:lnTo>
                <a:lnTo>
                  <a:pt x="0" y="32339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8A8BB071-4EFD-5DB8-F03A-82FBA8CC0F4A}"/>
              </a:ext>
            </a:extLst>
          </p:cNvPr>
          <p:cNvSpPr/>
          <p:nvPr/>
        </p:nvSpPr>
        <p:spPr>
          <a:xfrm>
            <a:off x="2189036" y="1028700"/>
            <a:ext cx="529282" cy="529282"/>
          </a:xfrm>
          <a:custGeom>
            <a:avLst/>
            <a:gdLst/>
            <a:ahLst/>
            <a:cxnLst/>
            <a:rect l="l" t="t" r="r" b="b"/>
            <a:pathLst>
              <a:path w="529282" h="529282">
                <a:moveTo>
                  <a:pt x="0" y="0"/>
                </a:moveTo>
                <a:lnTo>
                  <a:pt x="529282" y="0"/>
                </a:lnTo>
                <a:lnTo>
                  <a:pt x="529282" y="529282"/>
                </a:lnTo>
                <a:lnTo>
                  <a:pt x="0" y="5292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8" name="Picture 7">
            <a:extLst>
              <a:ext uri="{FF2B5EF4-FFF2-40B4-BE49-F238E27FC236}">
                <a16:creationId xmlns:a16="http://schemas.microsoft.com/office/drawing/2014/main" id="{9042F9DB-CEC8-E116-D0AF-4A0D8DD11F3C}"/>
              </a:ext>
            </a:extLst>
          </p:cNvPr>
          <p:cNvPicPr>
            <a:picLocks noChangeAspect="1"/>
          </p:cNvPicPr>
          <p:nvPr/>
        </p:nvPicPr>
        <p:blipFill>
          <a:blip r:embed="rId6"/>
          <a:stretch>
            <a:fillRect/>
          </a:stretch>
        </p:blipFill>
        <p:spPr>
          <a:xfrm>
            <a:off x="4876800" y="2183806"/>
            <a:ext cx="8221222" cy="647790"/>
          </a:xfrm>
          <a:prstGeom prst="rect">
            <a:avLst/>
          </a:prstGeom>
        </p:spPr>
      </p:pic>
      <p:pic>
        <p:nvPicPr>
          <p:cNvPr id="10" name="Picture 9">
            <a:extLst>
              <a:ext uri="{FF2B5EF4-FFF2-40B4-BE49-F238E27FC236}">
                <a16:creationId xmlns:a16="http://schemas.microsoft.com/office/drawing/2014/main" id="{4270E398-9226-0E70-1E7C-9CB418275B56}"/>
              </a:ext>
            </a:extLst>
          </p:cNvPr>
          <p:cNvPicPr>
            <a:picLocks noChangeAspect="1"/>
          </p:cNvPicPr>
          <p:nvPr/>
        </p:nvPicPr>
        <p:blipFill>
          <a:blip r:embed="rId7"/>
          <a:stretch>
            <a:fillRect/>
          </a:stretch>
        </p:blipFill>
        <p:spPr>
          <a:xfrm>
            <a:off x="5795962" y="3771900"/>
            <a:ext cx="6696075" cy="5029200"/>
          </a:xfrm>
          <a:prstGeom prst="rect">
            <a:avLst/>
          </a:prstGeom>
        </p:spPr>
      </p:pic>
    </p:spTree>
    <p:extLst>
      <p:ext uri="{BB962C8B-B14F-4D97-AF65-F5344CB8AC3E}">
        <p14:creationId xmlns:p14="http://schemas.microsoft.com/office/powerpoint/2010/main" val="2521485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5">
            <a:extLst>
              <a:ext uri="{FF2B5EF4-FFF2-40B4-BE49-F238E27FC236}">
                <a16:creationId xmlns:a16="http://schemas.microsoft.com/office/drawing/2014/main" id="{5095C8A7-50BD-2C69-408B-01FF53F9FC66}"/>
              </a:ext>
            </a:extLst>
          </p:cNvPr>
          <p:cNvSpPr/>
          <p:nvPr/>
        </p:nvSpPr>
        <p:spPr>
          <a:xfrm flipH="1" flipV="1">
            <a:off x="0" y="17871"/>
            <a:ext cx="8686800" cy="2306229"/>
          </a:xfrm>
          <a:custGeom>
            <a:avLst/>
            <a:gdLst/>
            <a:ahLst/>
            <a:cxnLst/>
            <a:rect l="l" t="t" r="r" b="b"/>
            <a:pathLst>
              <a:path w="7315200" h="2021655">
                <a:moveTo>
                  <a:pt x="7315200" y="2021656"/>
                </a:moveTo>
                <a:lnTo>
                  <a:pt x="0" y="2021656"/>
                </a:lnTo>
                <a:lnTo>
                  <a:pt x="0" y="0"/>
                </a:lnTo>
                <a:lnTo>
                  <a:pt x="7315200" y="0"/>
                </a:lnTo>
                <a:lnTo>
                  <a:pt x="7315200" y="2021656"/>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 name="Group 2"/>
          <p:cNvGrpSpPr>
            <a:grpSpLocks noChangeAspect="1"/>
          </p:cNvGrpSpPr>
          <p:nvPr/>
        </p:nvGrpSpPr>
        <p:grpSpPr>
          <a:xfrm>
            <a:off x="11466292" y="17872"/>
            <a:ext cx="15096223" cy="10281864"/>
            <a:chOff x="0" y="0"/>
            <a:chExt cx="5475623" cy="3729384"/>
          </a:xfrm>
        </p:grpSpPr>
        <p:sp>
          <p:nvSpPr>
            <p:cNvPr id="3" name="Freeform 3"/>
            <p:cNvSpPr/>
            <p:nvPr/>
          </p:nvSpPr>
          <p:spPr>
            <a:xfrm>
              <a:off x="0" y="0"/>
              <a:ext cx="5475623" cy="3729384"/>
            </a:xfrm>
            <a:custGeom>
              <a:avLst/>
              <a:gdLst/>
              <a:ahLst/>
              <a:cxnLst/>
              <a:rect l="l" t="t" r="r" b="b"/>
              <a:pathLst>
                <a:path w="5475623" h="3729384">
                  <a:moveTo>
                    <a:pt x="3322462" y="3729384"/>
                  </a:moveTo>
                  <a:lnTo>
                    <a:pt x="0" y="3729384"/>
                  </a:lnTo>
                  <a:lnTo>
                    <a:pt x="2153161" y="0"/>
                  </a:lnTo>
                  <a:lnTo>
                    <a:pt x="5475623" y="0"/>
                  </a:lnTo>
                  <a:lnTo>
                    <a:pt x="3322462" y="3729384"/>
                  </a:lnTo>
                  <a:close/>
                </a:path>
              </a:pathLst>
            </a:custGeom>
            <a:solidFill>
              <a:srgbClr val="56C1CA"/>
            </a:solidFill>
          </p:spPr>
        </p:sp>
        <p:sp>
          <p:nvSpPr>
            <p:cNvPr id="4" name="Freeform 4"/>
            <p:cNvSpPr/>
            <p:nvPr/>
          </p:nvSpPr>
          <p:spPr>
            <a:xfrm>
              <a:off x="0" y="0"/>
              <a:ext cx="5475623" cy="3729384"/>
            </a:xfrm>
            <a:custGeom>
              <a:avLst/>
              <a:gdLst/>
              <a:ahLst/>
              <a:cxnLst/>
              <a:rect l="l" t="t" r="r" b="b"/>
              <a:pathLst>
                <a:path w="5475623" h="3729384">
                  <a:moveTo>
                    <a:pt x="3322462" y="3729384"/>
                  </a:moveTo>
                  <a:lnTo>
                    <a:pt x="0" y="3729384"/>
                  </a:lnTo>
                  <a:lnTo>
                    <a:pt x="2153161" y="0"/>
                  </a:lnTo>
                  <a:lnTo>
                    <a:pt x="5475623" y="0"/>
                  </a:lnTo>
                  <a:lnTo>
                    <a:pt x="3322462" y="3729384"/>
                  </a:lnTo>
                  <a:close/>
                </a:path>
              </a:pathLst>
            </a:custGeom>
            <a:blipFill>
              <a:blip r:embed="rId4"/>
              <a:stretch>
                <a:fillRect l="-14354" r="-14354"/>
              </a:stretch>
            </a:blipFill>
          </p:spPr>
        </p:sp>
      </p:grpSp>
      <p:sp>
        <p:nvSpPr>
          <p:cNvPr id="14" name="Freeform 14"/>
          <p:cNvSpPr/>
          <p:nvPr/>
        </p:nvSpPr>
        <p:spPr>
          <a:xfrm>
            <a:off x="9934376" y="7693111"/>
            <a:ext cx="893894" cy="893894"/>
          </a:xfrm>
          <a:custGeom>
            <a:avLst/>
            <a:gdLst/>
            <a:ahLst/>
            <a:cxnLst/>
            <a:rect l="l" t="t" r="r" b="b"/>
            <a:pathLst>
              <a:path w="893894" h="893894">
                <a:moveTo>
                  <a:pt x="0" y="0"/>
                </a:moveTo>
                <a:lnTo>
                  <a:pt x="893895" y="0"/>
                </a:lnTo>
                <a:lnTo>
                  <a:pt x="893895" y="893895"/>
                </a:lnTo>
                <a:lnTo>
                  <a:pt x="0" y="8938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11420936" y="5188804"/>
            <a:ext cx="880229" cy="880229"/>
          </a:xfrm>
          <a:custGeom>
            <a:avLst/>
            <a:gdLst/>
            <a:ahLst/>
            <a:cxnLst/>
            <a:rect l="l" t="t" r="r" b="b"/>
            <a:pathLst>
              <a:path w="880229" h="880229">
                <a:moveTo>
                  <a:pt x="0" y="0"/>
                </a:moveTo>
                <a:lnTo>
                  <a:pt x="880229" y="0"/>
                </a:lnTo>
                <a:lnTo>
                  <a:pt x="880229" y="880229"/>
                </a:lnTo>
                <a:lnTo>
                  <a:pt x="0" y="8802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13007772" y="4223172"/>
            <a:ext cx="951032" cy="992538"/>
          </a:xfrm>
          <a:custGeom>
            <a:avLst/>
            <a:gdLst/>
            <a:ahLst/>
            <a:cxnLst/>
            <a:rect l="l" t="t" r="r" b="b"/>
            <a:pathLst>
              <a:path w="951032" h="992538">
                <a:moveTo>
                  <a:pt x="0" y="0"/>
                </a:moveTo>
                <a:lnTo>
                  <a:pt x="951032" y="0"/>
                </a:lnTo>
                <a:lnTo>
                  <a:pt x="951032" y="992538"/>
                </a:lnTo>
                <a:lnTo>
                  <a:pt x="0" y="99253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a:off x="11623338" y="6926722"/>
            <a:ext cx="819268" cy="890508"/>
          </a:xfrm>
          <a:custGeom>
            <a:avLst/>
            <a:gdLst/>
            <a:ahLst/>
            <a:cxnLst/>
            <a:rect l="l" t="t" r="r" b="b"/>
            <a:pathLst>
              <a:path w="819268" h="890508">
                <a:moveTo>
                  <a:pt x="0" y="0"/>
                </a:moveTo>
                <a:lnTo>
                  <a:pt x="819268" y="0"/>
                </a:lnTo>
                <a:lnTo>
                  <a:pt x="819268" y="890508"/>
                </a:lnTo>
                <a:lnTo>
                  <a:pt x="0" y="89050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40" name="TextBox 39">
            <a:extLst>
              <a:ext uri="{FF2B5EF4-FFF2-40B4-BE49-F238E27FC236}">
                <a16:creationId xmlns:a16="http://schemas.microsoft.com/office/drawing/2014/main" id="{427C097A-3684-76FB-3647-8D8EA4461390}"/>
              </a:ext>
            </a:extLst>
          </p:cNvPr>
          <p:cNvSpPr txBox="1"/>
          <p:nvPr/>
        </p:nvSpPr>
        <p:spPr>
          <a:xfrm>
            <a:off x="304800" y="2264391"/>
            <a:ext cx="11318538" cy="7135158"/>
          </a:xfrm>
          <a:prstGeom prst="rect">
            <a:avLst/>
          </a:prstGeom>
          <a:noFill/>
        </p:spPr>
        <p:txBody>
          <a:bodyPr wrap="square">
            <a:spAutoFit/>
          </a:bodyPr>
          <a:lstStyle/>
          <a:p>
            <a:pPr>
              <a:lnSpc>
                <a:spcPct val="150000"/>
              </a:lnSpc>
            </a:pPr>
            <a:r>
              <a:rPr lang="en-US" sz="2800" b="1" dirty="0"/>
              <a:t>Summary of Findings</a:t>
            </a:r>
          </a:p>
          <a:p>
            <a:pPr>
              <a:lnSpc>
                <a:spcPct val="150000"/>
              </a:lnSpc>
              <a:buFont typeface="Arial" panose="020B0604020202020204" pitchFamily="34" charset="0"/>
              <a:buChar char="•"/>
            </a:pPr>
            <a:r>
              <a:rPr lang="en-US" sz="2800" b="1" dirty="0"/>
              <a:t>Observed Trends</a:t>
            </a:r>
            <a:r>
              <a:rPr lang="en-US" sz="2800" dirty="0"/>
              <a:t>: Annual average temperatures show a clear upward trend over time, while monthly anomalies exhibit high seasonal variability.</a:t>
            </a:r>
          </a:p>
          <a:p>
            <a:pPr>
              <a:lnSpc>
                <a:spcPct val="150000"/>
              </a:lnSpc>
              <a:buFont typeface="Arial" panose="020B0604020202020204" pitchFamily="34" charset="0"/>
              <a:buChar char="•"/>
            </a:pPr>
            <a:r>
              <a:rPr lang="en-US" sz="2800" b="1" dirty="0"/>
              <a:t>Temperature Increase</a:t>
            </a:r>
            <a:r>
              <a:rPr lang="en-US" sz="2800" dirty="0"/>
              <a:t>: Evidence suggests a warming trend in Århus, consistent with global climate trends.</a:t>
            </a:r>
          </a:p>
          <a:p>
            <a:pPr>
              <a:lnSpc>
                <a:spcPct val="150000"/>
              </a:lnSpc>
            </a:pPr>
            <a:r>
              <a:rPr lang="en-US" sz="2800" b="1" dirty="0"/>
              <a:t>Implications for Climate Change</a:t>
            </a:r>
          </a:p>
          <a:p>
            <a:pPr>
              <a:lnSpc>
                <a:spcPct val="150000"/>
              </a:lnSpc>
              <a:buFont typeface="Arial" panose="020B0604020202020204" pitchFamily="34" charset="0"/>
              <a:buChar char="•"/>
            </a:pPr>
            <a:r>
              <a:rPr lang="en-US" sz="2800" b="1" dirty="0"/>
              <a:t>Regional Impact</a:t>
            </a:r>
            <a:r>
              <a:rPr lang="en-US" sz="2800" dirty="0"/>
              <a:t>: This analysis of Århus highlights local warming patterns that may reflect broader global climate changes, underscoring the importance of regional climate studies.</a:t>
            </a:r>
          </a:p>
          <a:p>
            <a:pPr>
              <a:lnSpc>
                <a:spcPct val="150000"/>
              </a:lnSpc>
              <a:buFont typeface="Arial" panose="020B0604020202020204" pitchFamily="34" charset="0"/>
              <a:buChar char="•"/>
            </a:pPr>
            <a:r>
              <a:rPr lang="en-US" sz="2800" b="1" dirty="0"/>
              <a:t>Policy Relevance</a:t>
            </a:r>
            <a:r>
              <a:rPr lang="en-US" sz="2800" dirty="0"/>
              <a:t>: Findings support the need for localized climate policies to help mitigate warming impacts.</a:t>
            </a:r>
          </a:p>
        </p:txBody>
      </p:sp>
      <p:sp>
        <p:nvSpPr>
          <p:cNvPr id="41" name="TextBox 40">
            <a:extLst>
              <a:ext uri="{FF2B5EF4-FFF2-40B4-BE49-F238E27FC236}">
                <a16:creationId xmlns:a16="http://schemas.microsoft.com/office/drawing/2014/main" id="{98B65F7A-8CAD-4AC8-9964-E733DE9CFBE2}"/>
              </a:ext>
            </a:extLst>
          </p:cNvPr>
          <p:cNvSpPr txBox="1"/>
          <p:nvPr/>
        </p:nvSpPr>
        <p:spPr>
          <a:xfrm>
            <a:off x="304800" y="571500"/>
            <a:ext cx="5943600" cy="1508105"/>
          </a:xfrm>
          <a:prstGeom prst="rect">
            <a:avLst/>
          </a:prstGeom>
          <a:noFill/>
        </p:spPr>
        <p:txBody>
          <a:bodyPr wrap="square" rtlCol="0">
            <a:spAutoFit/>
          </a:bodyPr>
          <a:lstStyle/>
          <a:p>
            <a:r>
              <a:rPr lang="en-US" sz="6000" b="1" dirty="0">
                <a:solidFill>
                  <a:schemeClr val="bg1"/>
                </a:solidFill>
              </a:rPr>
              <a:t>Conclusion</a:t>
            </a:r>
            <a:r>
              <a:rPr lang="en-US" sz="3200" b="1" dirty="0">
                <a:solidFill>
                  <a:schemeClr val="bg1"/>
                </a:solidFill>
              </a:rPr>
              <a:t>                                 </a:t>
            </a:r>
          </a:p>
          <a:p>
            <a:r>
              <a:rPr lang="en-US" sz="3200" b="1" dirty="0"/>
              <a:t>                                     </a:t>
            </a:r>
            <a:endParaRPr lang="en-IN" sz="3200"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45D05-214B-C8AD-E735-D9593C9A3DB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694359D-FA1F-EFB1-8E46-D24D791F47FD}"/>
              </a:ext>
            </a:extLst>
          </p:cNvPr>
          <p:cNvGrpSpPr>
            <a:grpSpLocks noChangeAspect="1"/>
          </p:cNvGrpSpPr>
          <p:nvPr/>
        </p:nvGrpSpPr>
        <p:grpSpPr>
          <a:xfrm>
            <a:off x="11466292" y="17872"/>
            <a:ext cx="15096223" cy="10281864"/>
            <a:chOff x="0" y="0"/>
            <a:chExt cx="5475623" cy="3729384"/>
          </a:xfrm>
        </p:grpSpPr>
        <p:sp>
          <p:nvSpPr>
            <p:cNvPr id="3" name="Freeform 3">
              <a:extLst>
                <a:ext uri="{FF2B5EF4-FFF2-40B4-BE49-F238E27FC236}">
                  <a16:creationId xmlns:a16="http://schemas.microsoft.com/office/drawing/2014/main" id="{9DFCC4D2-39C9-EBCB-B097-767151244650}"/>
                </a:ext>
              </a:extLst>
            </p:cNvPr>
            <p:cNvSpPr/>
            <p:nvPr/>
          </p:nvSpPr>
          <p:spPr>
            <a:xfrm>
              <a:off x="0" y="0"/>
              <a:ext cx="5475623" cy="3729384"/>
            </a:xfrm>
            <a:custGeom>
              <a:avLst/>
              <a:gdLst/>
              <a:ahLst/>
              <a:cxnLst/>
              <a:rect l="l" t="t" r="r" b="b"/>
              <a:pathLst>
                <a:path w="5475623" h="3729384">
                  <a:moveTo>
                    <a:pt x="3322462" y="3729384"/>
                  </a:moveTo>
                  <a:lnTo>
                    <a:pt x="0" y="3729384"/>
                  </a:lnTo>
                  <a:lnTo>
                    <a:pt x="2153161" y="0"/>
                  </a:lnTo>
                  <a:lnTo>
                    <a:pt x="5475623" y="0"/>
                  </a:lnTo>
                  <a:lnTo>
                    <a:pt x="3322462" y="3729384"/>
                  </a:lnTo>
                  <a:close/>
                </a:path>
              </a:pathLst>
            </a:custGeom>
            <a:solidFill>
              <a:srgbClr val="56C1CA"/>
            </a:solidFill>
          </p:spPr>
        </p:sp>
        <p:sp>
          <p:nvSpPr>
            <p:cNvPr id="4" name="Freeform 4">
              <a:extLst>
                <a:ext uri="{FF2B5EF4-FFF2-40B4-BE49-F238E27FC236}">
                  <a16:creationId xmlns:a16="http://schemas.microsoft.com/office/drawing/2014/main" id="{6BCCDD53-5A65-E8E0-0DCA-0E19E15A194B}"/>
                </a:ext>
              </a:extLst>
            </p:cNvPr>
            <p:cNvSpPr/>
            <p:nvPr/>
          </p:nvSpPr>
          <p:spPr>
            <a:xfrm>
              <a:off x="0" y="0"/>
              <a:ext cx="5475623" cy="3729384"/>
            </a:xfrm>
            <a:custGeom>
              <a:avLst/>
              <a:gdLst/>
              <a:ahLst/>
              <a:cxnLst/>
              <a:rect l="l" t="t" r="r" b="b"/>
              <a:pathLst>
                <a:path w="5475623" h="3729384">
                  <a:moveTo>
                    <a:pt x="3322462" y="3729384"/>
                  </a:moveTo>
                  <a:lnTo>
                    <a:pt x="0" y="3729384"/>
                  </a:lnTo>
                  <a:lnTo>
                    <a:pt x="2153161" y="0"/>
                  </a:lnTo>
                  <a:lnTo>
                    <a:pt x="5475623" y="0"/>
                  </a:lnTo>
                  <a:lnTo>
                    <a:pt x="3322462" y="3729384"/>
                  </a:lnTo>
                  <a:close/>
                </a:path>
              </a:pathLst>
            </a:custGeom>
            <a:blipFill>
              <a:blip r:embed="rId2"/>
              <a:stretch>
                <a:fillRect l="-14354" r="-14354"/>
              </a:stretch>
            </a:blipFill>
          </p:spPr>
        </p:sp>
      </p:grpSp>
      <p:sp>
        <p:nvSpPr>
          <p:cNvPr id="5" name="Freeform 5">
            <a:extLst>
              <a:ext uri="{FF2B5EF4-FFF2-40B4-BE49-F238E27FC236}">
                <a16:creationId xmlns:a16="http://schemas.microsoft.com/office/drawing/2014/main" id="{3C14767B-CD90-2F88-3DB7-3F6C2CA68E05}"/>
              </a:ext>
            </a:extLst>
          </p:cNvPr>
          <p:cNvSpPr/>
          <p:nvPr/>
        </p:nvSpPr>
        <p:spPr>
          <a:xfrm flipH="1" flipV="1">
            <a:off x="0" y="17871"/>
            <a:ext cx="8686800" cy="2306229"/>
          </a:xfrm>
          <a:custGeom>
            <a:avLst/>
            <a:gdLst/>
            <a:ahLst/>
            <a:cxnLst/>
            <a:rect l="l" t="t" r="r" b="b"/>
            <a:pathLst>
              <a:path w="7315200" h="2021655">
                <a:moveTo>
                  <a:pt x="7315200" y="2021656"/>
                </a:moveTo>
                <a:lnTo>
                  <a:pt x="0" y="2021656"/>
                </a:lnTo>
                <a:lnTo>
                  <a:pt x="0" y="0"/>
                </a:lnTo>
                <a:lnTo>
                  <a:pt x="7315200" y="0"/>
                </a:lnTo>
                <a:lnTo>
                  <a:pt x="7315200" y="202165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a:extLst>
              <a:ext uri="{FF2B5EF4-FFF2-40B4-BE49-F238E27FC236}">
                <a16:creationId xmlns:a16="http://schemas.microsoft.com/office/drawing/2014/main" id="{CD9DC2BD-1FCB-AE16-3F35-2763EA47021B}"/>
              </a:ext>
            </a:extLst>
          </p:cNvPr>
          <p:cNvSpPr/>
          <p:nvPr/>
        </p:nvSpPr>
        <p:spPr>
          <a:xfrm>
            <a:off x="9934376" y="7693111"/>
            <a:ext cx="893894" cy="893894"/>
          </a:xfrm>
          <a:custGeom>
            <a:avLst/>
            <a:gdLst/>
            <a:ahLst/>
            <a:cxnLst/>
            <a:rect l="l" t="t" r="r" b="b"/>
            <a:pathLst>
              <a:path w="893894" h="893894">
                <a:moveTo>
                  <a:pt x="0" y="0"/>
                </a:moveTo>
                <a:lnTo>
                  <a:pt x="893895" y="0"/>
                </a:lnTo>
                <a:lnTo>
                  <a:pt x="893895" y="893895"/>
                </a:lnTo>
                <a:lnTo>
                  <a:pt x="0" y="8938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a:extLst>
              <a:ext uri="{FF2B5EF4-FFF2-40B4-BE49-F238E27FC236}">
                <a16:creationId xmlns:a16="http://schemas.microsoft.com/office/drawing/2014/main" id="{0A52A042-0833-5D44-4964-1284FF3E76FC}"/>
              </a:ext>
            </a:extLst>
          </p:cNvPr>
          <p:cNvSpPr/>
          <p:nvPr/>
        </p:nvSpPr>
        <p:spPr>
          <a:xfrm>
            <a:off x="11420936" y="5188804"/>
            <a:ext cx="880229" cy="880229"/>
          </a:xfrm>
          <a:custGeom>
            <a:avLst/>
            <a:gdLst/>
            <a:ahLst/>
            <a:cxnLst/>
            <a:rect l="l" t="t" r="r" b="b"/>
            <a:pathLst>
              <a:path w="880229" h="880229">
                <a:moveTo>
                  <a:pt x="0" y="0"/>
                </a:moveTo>
                <a:lnTo>
                  <a:pt x="880229" y="0"/>
                </a:lnTo>
                <a:lnTo>
                  <a:pt x="880229" y="880229"/>
                </a:lnTo>
                <a:lnTo>
                  <a:pt x="0" y="8802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a:extLst>
              <a:ext uri="{FF2B5EF4-FFF2-40B4-BE49-F238E27FC236}">
                <a16:creationId xmlns:a16="http://schemas.microsoft.com/office/drawing/2014/main" id="{8E3337C5-1F89-5EA5-8BD2-D4D058989292}"/>
              </a:ext>
            </a:extLst>
          </p:cNvPr>
          <p:cNvSpPr/>
          <p:nvPr/>
        </p:nvSpPr>
        <p:spPr>
          <a:xfrm>
            <a:off x="13007772" y="4223172"/>
            <a:ext cx="951032" cy="992538"/>
          </a:xfrm>
          <a:custGeom>
            <a:avLst/>
            <a:gdLst/>
            <a:ahLst/>
            <a:cxnLst/>
            <a:rect l="l" t="t" r="r" b="b"/>
            <a:pathLst>
              <a:path w="951032" h="992538">
                <a:moveTo>
                  <a:pt x="0" y="0"/>
                </a:moveTo>
                <a:lnTo>
                  <a:pt x="951032" y="0"/>
                </a:lnTo>
                <a:lnTo>
                  <a:pt x="951032" y="992538"/>
                </a:lnTo>
                <a:lnTo>
                  <a:pt x="0" y="99253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a:extLst>
              <a:ext uri="{FF2B5EF4-FFF2-40B4-BE49-F238E27FC236}">
                <a16:creationId xmlns:a16="http://schemas.microsoft.com/office/drawing/2014/main" id="{38B2C950-6788-E93E-DAD8-2C876DFF6191}"/>
              </a:ext>
            </a:extLst>
          </p:cNvPr>
          <p:cNvSpPr/>
          <p:nvPr/>
        </p:nvSpPr>
        <p:spPr>
          <a:xfrm>
            <a:off x="11623338" y="6926722"/>
            <a:ext cx="819268" cy="890508"/>
          </a:xfrm>
          <a:custGeom>
            <a:avLst/>
            <a:gdLst/>
            <a:ahLst/>
            <a:cxnLst/>
            <a:rect l="l" t="t" r="r" b="b"/>
            <a:pathLst>
              <a:path w="819268" h="890508">
                <a:moveTo>
                  <a:pt x="0" y="0"/>
                </a:moveTo>
                <a:lnTo>
                  <a:pt x="819268" y="0"/>
                </a:lnTo>
                <a:lnTo>
                  <a:pt x="819268" y="890508"/>
                </a:lnTo>
                <a:lnTo>
                  <a:pt x="0" y="89050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40" name="TextBox 39">
            <a:extLst>
              <a:ext uri="{FF2B5EF4-FFF2-40B4-BE49-F238E27FC236}">
                <a16:creationId xmlns:a16="http://schemas.microsoft.com/office/drawing/2014/main" id="{E60A3D50-5D88-33EA-0F91-9FF00C5CA0F4}"/>
              </a:ext>
            </a:extLst>
          </p:cNvPr>
          <p:cNvSpPr txBox="1"/>
          <p:nvPr/>
        </p:nvSpPr>
        <p:spPr>
          <a:xfrm>
            <a:off x="304800" y="1227788"/>
            <a:ext cx="11318538" cy="9074151"/>
          </a:xfrm>
          <a:prstGeom prst="rect">
            <a:avLst/>
          </a:prstGeom>
          <a:noFill/>
        </p:spPr>
        <p:txBody>
          <a:bodyPr wrap="square">
            <a:spAutoFit/>
          </a:bodyPr>
          <a:lstStyle/>
          <a:p>
            <a:pPr>
              <a:lnSpc>
                <a:spcPct val="150000"/>
              </a:lnSpc>
              <a:buFont typeface="Arial" panose="020B0604020202020204" pitchFamily="34" charset="0"/>
              <a:buChar char="•"/>
            </a:pPr>
            <a:endParaRPr lang="en-US" sz="2800" b="1" dirty="0"/>
          </a:p>
          <a:p>
            <a:pPr>
              <a:lnSpc>
                <a:spcPct val="150000"/>
              </a:lnSpc>
              <a:buFont typeface="Arial" panose="020B0604020202020204" pitchFamily="34" charset="0"/>
              <a:buChar char="•"/>
            </a:pPr>
            <a:r>
              <a:rPr lang="en-US" sz="2800" b="1" dirty="0"/>
              <a:t>Broader Datasets</a:t>
            </a:r>
            <a:r>
              <a:rPr lang="en-US" sz="2800" dirty="0"/>
              <a:t>: Expanding to global datasets could validate regional findings and offer a more </a:t>
            </a:r>
          </a:p>
          <a:p>
            <a:pPr>
              <a:lnSpc>
                <a:spcPct val="150000"/>
              </a:lnSpc>
            </a:pPr>
            <a:r>
              <a:rPr lang="en-US" sz="2800" dirty="0"/>
              <a:t>  comprehensive climate perspective.</a:t>
            </a:r>
          </a:p>
          <a:p>
            <a:pPr>
              <a:lnSpc>
                <a:spcPct val="150000"/>
              </a:lnSpc>
              <a:buFont typeface="Arial" panose="020B0604020202020204" pitchFamily="34" charset="0"/>
              <a:buChar char="•"/>
            </a:pPr>
            <a:r>
              <a:rPr lang="en-US" sz="2800" b="1" dirty="0"/>
              <a:t>Advanced Analysis Techniques</a:t>
            </a:r>
            <a:r>
              <a:rPr lang="en-US" sz="2800" dirty="0"/>
              <a:t>:</a:t>
            </a:r>
          </a:p>
          <a:p>
            <a:pPr marL="742950" lvl="1" indent="-285750">
              <a:lnSpc>
                <a:spcPct val="150000"/>
              </a:lnSpc>
              <a:buFont typeface="Arial" panose="020B0604020202020204" pitchFamily="34" charset="0"/>
              <a:buChar char="•"/>
            </a:pPr>
            <a:r>
              <a:rPr lang="en-US" sz="2800" b="1" dirty="0"/>
              <a:t>Support Vector Machines (SVM)</a:t>
            </a:r>
            <a:r>
              <a:rPr lang="en-US" sz="2800" dirty="0"/>
              <a:t>: Incorporating SVM could improve trend predictions by handling </a:t>
            </a:r>
          </a:p>
          <a:p>
            <a:pPr marL="742950" lvl="1" indent="-285750">
              <a:lnSpc>
                <a:spcPct val="150000"/>
              </a:lnSpc>
              <a:buFont typeface="Arial" panose="020B0604020202020204" pitchFamily="34" charset="0"/>
              <a:buChar char="•"/>
            </a:pPr>
            <a:r>
              <a:rPr lang="en-US" sz="2800" dirty="0"/>
              <a:t>complex relationships within the data.</a:t>
            </a:r>
          </a:p>
          <a:p>
            <a:pPr marL="742950" lvl="1" indent="-285750">
              <a:lnSpc>
                <a:spcPct val="150000"/>
              </a:lnSpc>
              <a:buFont typeface="Arial" panose="020B0604020202020204" pitchFamily="34" charset="0"/>
              <a:buChar char="•"/>
            </a:pPr>
            <a:r>
              <a:rPr lang="en-US" sz="2800" b="1" dirty="0"/>
              <a:t>Other Algorithms</a:t>
            </a:r>
            <a:r>
              <a:rPr lang="en-US" sz="2800" dirty="0"/>
              <a:t>: Applying algorithms like Decision Trees or Neural Networks could enhance</a:t>
            </a:r>
          </a:p>
          <a:p>
            <a:pPr marL="742950" lvl="1" indent="-285750">
              <a:lnSpc>
                <a:spcPct val="150000"/>
              </a:lnSpc>
              <a:buFont typeface="Arial" panose="020B0604020202020204" pitchFamily="34" charset="0"/>
              <a:buChar char="•"/>
            </a:pPr>
            <a:r>
              <a:rPr lang="en-US" sz="2800" dirty="0"/>
              <a:t> prediction accuracy and model the data’s non-linear aspects.</a:t>
            </a:r>
          </a:p>
          <a:p>
            <a:pPr>
              <a:lnSpc>
                <a:spcPct val="150000"/>
              </a:lnSpc>
              <a:buFont typeface="Arial" panose="020B0604020202020204" pitchFamily="34" charset="0"/>
              <a:buChar char="•"/>
            </a:pPr>
            <a:r>
              <a:rPr lang="en-US" sz="2800" b="1" dirty="0"/>
              <a:t>Machine Learning for Accuracy</a:t>
            </a:r>
            <a:r>
              <a:rPr lang="en-US" sz="2800" dirty="0"/>
              <a:t>: Advanced machine learning techniques could refine trend</a:t>
            </a:r>
          </a:p>
          <a:p>
            <a:pPr>
              <a:lnSpc>
                <a:spcPct val="150000"/>
              </a:lnSpc>
              <a:buFont typeface="Arial" panose="020B0604020202020204" pitchFamily="34" charset="0"/>
              <a:buChar char="•"/>
            </a:pPr>
            <a:r>
              <a:rPr lang="en-US" sz="2800" dirty="0"/>
              <a:t> detection and provide a deeper understanding of climate patterns.</a:t>
            </a:r>
          </a:p>
        </p:txBody>
      </p:sp>
      <p:sp>
        <p:nvSpPr>
          <p:cNvPr id="41" name="TextBox 40">
            <a:extLst>
              <a:ext uri="{FF2B5EF4-FFF2-40B4-BE49-F238E27FC236}">
                <a16:creationId xmlns:a16="http://schemas.microsoft.com/office/drawing/2014/main" id="{09898989-2891-5314-BF99-8C3D6D1EB854}"/>
              </a:ext>
            </a:extLst>
          </p:cNvPr>
          <p:cNvSpPr txBox="1"/>
          <p:nvPr/>
        </p:nvSpPr>
        <p:spPr>
          <a:xfrm>
            <a:off x="304800" y="571500"/>
            <a:ext cx="5943600" cy="1015663"/>
          </a:xfrm>
          <a:prstGeom prst="rect">
            <a:avLst/>
          </a:prstGeom>
          <a:noFill/>
        </p:spPr>
        <p:txBody>
          <a:bodyPr wrap="square" rtlCol="0">
            <a:spAutoFit/>
          </a:bodyPr>
          <a:lstStyle/>
          <a:p>
            <a:r>
              <a:rPr lang="en-US" sz="6000" b="1" dirty="0">
                <a:solidFill>
                  <a:schemeClr val="bg1"/>
                </a:solidFill>
              </a:rPr>
              <a:t>Future Work</a:t>
            </a:r>
            <a:endParaRPr lang="en-IN" sz="6000" b="1" dirty="0">
              <a:solidFill>
                <a:schemeClr val="bg1"/>
              </a:solidFill>
            </a:endParaRPr>
          </a:p>
        </p:txBody>
      </p:sp>
    </p:spTree>
    <p:extLst>
      <p:ext uri="{BB962C8B-B14F-4D97-AF65-F5344CB8AC3E}">
        <p14:creationId xmlns:p14="http://schemas.microsoft.com/office/powerpoint/2010/main" val="3187768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149" r="-3149"/>
            </a:stretch>
          </a:blipFill>
        </p:spPr>
      </p:sp>
      <p:sp>
        <p:nvSpPr>
          <p:cNvPr id="3" name="Freeform 3"/>
          <p:cNvSpPr/>
          <p:nvPr/>
        </p:nvSpPr>
        <p:spPr>
          <a:xfrm>
            <a:off x="0" y="0"/>
            <a:ext cx="10478069" cy="10478069"/>
          </a:xfrm>
          <a:custGeom>
            <a:avLst/>
            <a:gdLst/>
            <a:ahLst/>
            <a:cxnLst/>
            <a:rect l="l" t="t" r="r" b="b"/>
            <a:pathLst>
              <a:path w="10478069" h="10478069">
                <a:moveTo>
                  <a:pt x="0" y="0"/>
                </a:moveTo>
                <a:lnTo>
                  <a:pt x="10478069" y="0"/>
                </a:lnTo>
                <a:lnTo>
                  <a:pt x="10478069" y="10478069"/>
                </a:lnTo>
                <a:lnTo>
                  <a:pt x="0" y="10478069"/>
                </a:lnTo>
                <a:lnTo>
                  <a:pt x="0"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4821482" y="2836769"/>
            <a:ext cx="8505513" cy="4613463"/>
            <a:chOff x="0" y="0"/>
            <a:chExt cx="2240135" cy="1215068"/>
          </a:xfrm>
        </p:grpSpPr>
        <p:sp>
          <p:nvSpPr>
            <p:cNvPr id="5" name="Freeform 5"/>
            <p:cNvSpPr/>
            <p:nvPr/>
          </p:nvSpPr>
          <p:spPr>
            <a:xfrm>
              <a:off x="0" y="0"/>
              <a:ext cx="2240135" cy="1215068"/>
            </a:xfrm>
            <a:custGeom>
              <a:avLst/>
              <a:gdLst/>
              <a:ahLst/>
              <a:cxnLst/>
              <a:rect l="l" t="t" r="r" b="b"/>
              <a:pathLst>
                <a:path w="2240135" h="1215068">
                  <a:moveTo>
                    <a:pt x="0" y="0"/>
                  </a:moveTo>
                  <a:lnTo>
                    <a:pt x="2240135" y="0"/>
                  </a:lnTo>
                  <a:lnTo>
                    <a:pt x="2240135" y="1215068"/>
                  </a:lnTo>
                  <a:lnTo>
                    <a:pt x="0" y="1215068"/>
                  </a:lnTo>
                  <a:close/>
                </a:path>
              </a:pathLst>
            </a:custGeom>
            <a:solidFill>
              <a:srgbClr val="18355D"/>
            </a:solidFill>
            <a:ln w="76200" cap="sq">
              <a:solidFill>
                <a:srgbClr val="FFFFFF"/>
              </a:solidFill>
              <a:prstDash val="solid"/>
              <a:miter/>
            </a:ln>
          </p:spPr>
        </p:sp>
        <p:sp>
          <p:nvSpPr>
            <p:cNvPr id="6" name="TextBox 6"/>
            <p:cNvSpPr txBox="1"/>
            <p:nvPr/>
          </p:nvSpPr>
          <p:spPr>
            <a:xfrm>
              <a:off x="0" y="9525"/>
              <a:ext cx="2240135" cy="1205543"/>
            </a:xfrm>
            <a:prstGeom prst="rect">
              <a:avLst/>
            </a:prstGeom>
          </p:spPr>
          <p:txBody>
            <a:bodyPr lIns="50800" tIns="50800" rIns="50800" bIns="50800" rtlCol="0" anchor="ctr"/>
            <a:lstStyle/>
            <a:p>
              <a:pPr algn="ctr">
                <a:lnSpc>
                  <a:spcPts val="2882"/>
                </a:lnSpc>
              </a:pPr>
              <a:endParaRPr/>
            </a:p>
          </p:txBody>
        </p:sp>
      </p:grpSp>
      <p:sp>
        <p:nvSpPr>
          <p:cNvPr id="7" name="TextBox 7"/>
          <p:cNvSpPr txBox="1"/>
          <p:nvPr/>
        </p:nvSpPr>
        <p:spPr>
          <a:xfrm>
            <a:off x="5109283" y="2979695"/>
            <a:ext cx="7561485" cy="1931426"/>
          </a:xfrm>
          <a:prstGeom prst="rect">
            <a:avLst/>
          </a:prstGeom>
        </p:spPr>
        <p:txBody>
          <a:bodyPr lIns="0" tIns="0" rIns="0" bIns="0" rtlCol="0" anchor="t">
            <a:spAutoFit/>
          </a:bodyPr>
          <a:lstStyle/>
          <a:p>
            <a:pPr marL="0" lvl="0" indent="0" algn="ctr">
              <a:lnSpc>
                <a:spcPts val="16002"/>
              </a:lnSpc>
              <a:spcBef>
                <a:spcPct val="0"/>
              </a:spcBef>
            </a:pPr>
            <a:r>
              <a:rPr lang="en-US" sz="11595" spc="405" dirty="0">
                <a:solidFill>
                  <a:srgbClr val="FFFFFF"/>
                </a:solidFill>
                <a:latin typeface="Calibri" panose="020F0502020204030204" pitchFamily="34" charset="0"/>
                <a:ea typeface="Calibri" panose="020F0502020204030204" pitchFamily="34" charset="0"/>
                <a:cs typeface="Calibri" panose="020F0502020204030204" pitchFamily="34" charset="0"/>
                <a:sym typeface="Codec Pro ExtraBold"/>
              </a:rPr>
              <a:t>THANK</a:t>
            </a:r>
            <a:r>
              <a:rPr lang="en-US" sz="11595" spc="405" dirty="0">
                <a:solidFill>
                  <a:srgbClr val="FFFFFF"/>
                </a:solidFill>
                <a:latin typeface="Codec Pro ExtraBold"/>
                <a:ea typeface="Codec Pro ExtraBold"/>
                <a:cs typeface="Codec Pro ExtraBold"/>
                <a:sym typeface="Codec Pro ExtraBold"/>
              </a:rPr>
              <a:t> YOU</a:t>
            </a:r>
          </a:p>
        </p:txBody>
      </p:sp>
      <p:sp>
        <p:nvSpPr>
          <p:cNvPr id="8" name="Freeform 8"/>
          <p:cNvSpPr/>
          <p:nvPr/>
        </p:nvSpPr>
        <p:spPr>
          <a:xfrm rot="8974265">
            <a:off x="13093194" y="6570248"/>
            <a:ext cx="7315200" cy="3657600"/>
          </a:xfrm>
          <a:custGeom>
            <a:avLst/>
            <a:gdLst/>
            <a:ahLst/>
            <a:cxnLst/>
            <a:rect l="l" t="t" r="r" b="b"/>
            <a:pathLst>
              <a:path w="7315200" h="3657600">
                <a:moveTo>
                  <a:pt x="0" y="0"/>
                </a:moveTo>
                <a:lnTo>
                  <a:pt x="7315200" y="0"/>
                </a:lnTo>
                <a:lnTo>
                  <a:pt x="7315200" y="3657600"/>
                </a:lnTo>
                <a:lnTo>
                  <a:pt x="0" y="3657600"/>
                </a:lnTo>
                <a:lnTo>
                  <a:pt x="0" y="0"/>
                </a:lnTo>
                <a:close/>
              </a:path>
            </a:pathLst>
          </a:custGeom>
          <a:blipFill>
            <a:blip r:embed="rId5">
              <a:alphaModFix amt="31000"/>
              <a:extLst>
                <a:ext uri="{96DAC541-7B7A-43D3-8B79-37D633B846F1}">
                  <asvg:svgBlip xmlns:asvg="http://schemas.microsoft.com/office/drawing/2016/SVG/main" r:embed="rId6"/>
                </a:ext>
              </a:extLst>
            </a:blip>
            <a:stretch>
              <a:fillRect/>
            </a:stretch>
          </a:blipFill>
        </p:spPr>
      </p:sp>
      <p:sp>
        <p:nvSpPr>
          <p:cNvPr id="9" name="Freeform 9"/>
          <p:cNvSpPr/>
          <p:nvPr/>
        </p:nvSpPr>
        <p:spPr>
          <a:xfrm>
            <a:off x="15709257" y="4257910"/>
            <a:ext cx="711780" cy="711780"/>
          </a:xfrm>
          <a:custGeom>
            <a:avLst/>
            <a:gdLst/>
            <a:ahLst/>
            <a:cxnLst/>
            <a:rect l="l" t="t" r="r" b="b"/>
            <a:pathLst>
              <a:path w="711780" h="711780">
                <a:moveTo>
                  <a:pt x="0" y="0"/>
                </a:moveTo>
                <a:lnTo>
                  <a:pt x="711780" y="0"/>
                </a:lnTo>
                <a:lnTo>
                  <a:pt x="711780" y="711780"/>
                </a:lnTo>
                <a:lnTo>
                  <a:pt x="0" y="711780"/>
                </a:lnTo>
                <a:lnTo>
                  <a:pt x="0" y="0"/>
                </a:lnTo>
                <a:close/>
              </a:path>
            </a:pathLst>
          </a:custGeom>
          <a:blipFill>
            <a:blip r:embed="rId7">
              <a:alphaModFix amt="31000"/>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328" y="0"/>
            <a:ext cx="18236672" cy="3956374"/>
          </a:xfrm>
          <a:custGeom>
            <a:avLst/>
            <a:gdLst/>
            <a:ahLst/>
            <a:cxnLst/>
            <a:rect l="l" t="t" r="r" b="b"/>
            <a:pathLst>
              <a:path w="18236672" h="5143500">
                <a:moveTo>
                  <a:pt x="0" y="0"/>
                </a:moveTo>
                <a:lnTo>
                  <a:pt x="18236672" y="0"/>
                </a:lnTo>
                <a:lnTo>
                  <a:pt x="18236672" y="5143500"/>
                </a:lnTo>
                <a:lnTo>
                  <a:pt x="0" y="5143500"/>
                </a:lnTo>
                <a:lnTo>
                  <a:pt x="0" y="0"/>
                </a:lnTo>
                <a:close/>
              </a:path>
            </a:pathLst>
          </a:custGeom>
          <a:blipFill>
            <a:blip r:embed="rId2"/>
            <a:stretch>
              <a:fillRect t="-49719" b="-49719"/>
            </a:stretch>
          </a:blipFill>
        </p:spPr>
      </p:sp>
      <p:sp>
        <p:nvSpPr>
          <p:cNvPr id="9" name="Freeform 9"/>
          <p:cNvSpPr/>
          <p:nvPr/>
        </p:nvSpPr>
        <p:spPr>
          <a:xfrm flipH="1" flipV="1">
            <a:off x="14640382" y="1776034"/>
            <a:ext cx="3647618" cy="3647618"/>
          </a:xfrm>
          <a:custGeom>
            <a:avLst/>
            <a:gdLst/>
            <a:ahLst/>
            <a:cxnLst/>
            <a:rect l="l" t="t" r="r" b="b"/>
            <a:pathLst>
              <a:path w="3647618" h="3647618">
                <a:moveTo>
                  <a:pt x="3647618" y="3647618"/>
                </a:moveTo>
                <a:lnTo>
                  <a:pt x="0" y="3647618"/>
                </a:lnTo>
                <a:lnTo>
                  <a:pt x="0" y="0"/>
                </a:lnTo>
                <a:lnTo>
                  <a:pt x="3647618" y="0"/>
                </a:lnTo>
                <a:lnTo>
                  <a:pt x="3647618" y="3647618"/>
                </a:lnTo>
                <a:close/>
              </a:path>
            </a:pathLst>
          </a:custGeom>
          <a:blipFill>
            <a:blip r:embed="rId3">
              <a:alphaModFix amt="38000"/>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5049313" y="1509334"/>
            <a:ext cx="8670118" cy="1399999"/>
          </a:xfrm>
          <a:prstGeom prst="rect">
            <a:avLst/>
          </a:prstGeom>
        </p:spPr>
        <p:txBody>
          <a:bodyPr lIns="0" tIns="0" rIns="0" bIns="0" rtlCol="0" anchor="t">
            <a:spAutoFit/>
          </a:bodyPr>
          <a:lstStyle/>
          <a:p>
            <a:pPr marL="0" lvl="0" indent="0" algn="ctr">
              <a:lnSpc>
                <a:spcPts val="11587"/>
              </a:lnSpc>
              <a:spcBef>
                <a:spcPct val="0"/>
              </a:spcBef>
            </a:pPr>
            <a:r>
              <a:rPr lang="en-US" sz="8397" spc="293"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sym typeface="Codec Pro ExtraBold"/>
              </a:rPr>
              <a:t>Our Team</a:t>
            </a:r>
          </a:p>
        </p:txBody>
      </p:sp>
      <p:sp>
        <p:nvSpPr>
          <p:cNvPr id="20" name="Freeform 20"/>
          <p:cNvSpPr/>
          <p:nvPr/>
        </p:nvSpPr>
        <p:spPr>
          <a:xfrm>
            <a:off x="51328" y="0"/>
            <a:ext cx="3647618" cy="3647618"/>
          </a:xfrm>
          <a:custGeom>
            <a:avLst/>
            <a:gdLst/>
            <a:ahLst/>
            <a:cxnLst/>
            <a:rect l="l" t="t" r="r" b="b"/>
            <a:pathLst>
              <a:path w="3647618" h="3647618">
                <a:moveTo>
                  <a:pt x="0" y="0"/>
                </a:moveTo>
                <a:lnTo>
                  <a:pt x="3647618" y="0"/>
                </a:lnTo>
                <a:lnTo>
                  <a:pt x="3647618" y="3647618"/>
                </a:lnTo>
                <a:lnTo>
                  <a:pt x="0" y="3647618"/>
                </a:lnTo>
                <a:lnTo>
                  <a:pt x="0" y="0"/>
                </a:lnTo>
                <a:close/>
              </a:path>
            </a:pathLst>
          </a:custGeom>
          <a:blipFill>
            <a:blip r:embed="rId3">
              <a:alphaModFix amt="38000"/>
              <a:extLst>
                <a:ext uri="{96DAC541-7B7A-43D3-8B79-37D633B846F1}">
                  <asvg:svgBlip xmlns:asvg="http://schemas.microsoft.com/office/drawing/2016/SVG/main" r:embed="rId4"/>
                </a:ext>
              </a:extLst>
            </a:blip>
            <a:stretch>
              <a:fillRect/>
            </a:stretch>
          </a:blipFill>
        </p:spPr>
      </p:sp>
      <p:graphicFrame>
        <p:nvGraphicFramePr>
          <p:cNvPr id="25" name="Table 24">
            <a:extLst>
              <a:ext uri="{FF2B5EF4-FFF2-40B4-BE49-F238E27FC236}">
                <a16:creationId xmlns:a16="http://schemas.microsoft.com/office/drawing/2014/main" id="{CAFBB35B-8DAC-2450-E35A-6C653B1E0BB3}"/>
              </a:ext>
            </a:extLst>
          </p:cNvPr>
          <p:cNvGraphicFramePr>
            <a:graphicFrameLocks noGrp="1"/>
          </p:cNvGraphicFramePr>
          <p:nvPr>
            <p:extLst>
              <p:ext uri="{D42A27DB-BD31-4B8C-83A1-F6EECF244321}">
                <p14:modId xmlns:p14="http://schemas.microsoft.com/office/powerpoint/2010/main" val="2082227220"/>
              </p:ext>
            </p:extLst>
          </p:nvPr>
        </p:nvGraphicFramePr>
        <p:xfrm>
          <a:off x="2590800" y="4381500"/>
          <a:ext cx="14401800" cy="5486400"/>
        </p:xfrm>
        <a:graphic>
          <a:graphicData uri="http://schemas.openxmlformats.org/drawingml/2006/table">
            <a:tbl>
              <a:tblPr firstRow="1" bandRow="1">
                <a:tableStyleId>{5C22544A-7EE6-4342-B048-85BDC9FD1C3A}</a:tableStyleId>
              </a:tblPr>
              <a:tblGrid>
                <a:gridCol w="7200900">
                  <a:extLst>
                    <a:ext uri="{9D8B030D-6E8A-4147-A177-3AD203B41FA5}">
                      <a16:colId xmlns:a16="http://schemas.microsoft.com/office/drawing/2014/main" val="2183885300"/>
                    </a:ext>
                  </a:extLst>
                </a:gridCol>
                <a:gridCol w="7200900">
                  <a:extLst>
                    <a:ext uri="{9D8B030D-6E8A-4147-A177-3AD203B41FA5}">
                      <a16:colId xmlns:a16="http://schemas.microsoft.com/office/drawing/2014/main" val="1767410175"/>
                    </a:ext>
                  </a:extLst>
                </a:gridCol>
              </a:tblGrid>
              <a:tr h="914400">
                <a:tc>
                  <a:txBody>
                    <a:bodyPr/>
                    <a:lstStyle/>
                    <a:p>
                      <a:pPr algn="ctr"/>
                      <a:r>
                        <a:rPr lang="en-US" sz="3200" dirty="0">
                          <a:latin typeface="+mn-lt"/>
                        </a:rPr>
                        <a:t>Name </a:t>
                      </a:r>
                      <a:endParaRPr lang="en-IN" sz="3200" dirty="0">
                        <a:latin typeface="+mn-lt"/>
                      </a:endParaRPr>
                    </a:p>
                  </a:txBody>
                  <a:tcPr/>
                </a:tc>
                <a:tc>
                  <a:txBody>
                    <a:bodyPr/>
                    <a:lstStyle/>
                    <a:p>
                      <a:pPr algn="ctr"/>
                      <a:r>
                        <a:rPr lang="en-US" sz="3200" dirty="0" err="1">
                          <a:latin typeface="+mn-lt"/>
                        </a:rPr>
                        <a:t>Regd</a:t>
                      </a:r>
                      <a:endParaRPr lang="en-IN" sz="3200" dirty="0">
                        <a:latin typeface="+mn-lt"/>
                      </a:endParaRPr>
                    </a:p>
                  </a:txBody>
                  <a:tcPr/>
                </a:tc>
                <a:extLst>
                  <a:ext uri="{0D108BD9-81ED-4DB2-BD59-A6C34878D82A}">
                    <a16:rowId xmlns:a16="http://schemas.microsoft.com/office/drawing/2014/main" val="3565289465"/>
                  </a:ext>
                </a:extLst>
              </a:tr>
              <a:tr h="914400">
                <a:tc>
                  <a:txBody>
                    <a:bodyPr/>
                    <a:lstStyle/>
                    <a:p>
                      <a:pPr algn="ctr"/>
                      <a:r>
                        <a:rPr lang="en-US" sz="3200" dirty="0">
                          <a:latin typeface="+mn-lt"/>
                        </a:rPr>
                        <a:t>Piyush Kumar Modi</a:t>
                      </a:r>
                      <a:endParaRPr lang="en-IN" sz="3200" dirty="0">
                        <a:latin typeface="+mn-lt"/>
                      </a:endParaRPr>
                    </a:p>
                  </a:txBody>
                  <a:tcPr/>
                </a:tc>
                <a:tc>
                  <a:txBody>
                    <a:bodyPr/>
                    <a:lstStyle/>
                    <a:p>
                      <a:pPr algn="ctr"/>
                      <a:r>
                        <a:rPr lang="en-US" sz="3200" dirty="0">
                          <a:latin typeface="+mn-lt"/>
                        </a:rPr>
                        <a:t>2201020562</a:t>
                      </a:r>
                      <a:endParaRPr lang="en-IN" sz="3200" dirty="0">
                        <a:latin typeface="+mn-lt"/>
                      </a:endParaRPr>
                    </a:p>
                  </a:txBody>
                  <a:tcPr/>
                </a:tc>
                <a:extLst>
                  <a:ext uri="{0D108BD9-81ED-4DB2-BD59-A6C34878D82A}">
                    <a16:rowId xmlns:a16="http://schemas.microsoft.com/office/drawing/2014/main" val="4113111779"/>
                  </a:ext>
                </a:extLst>
              </a:tr>
              <a:tr h="914400">
                <a:tc>
                  <a:txBody>
                    <a:bodyPr/>
                    <a:lstStyle/>
                    <a:p>
                      <a:pPr algn="ctr"/>
                      <a:r>
                        <a:rPr lang="en-US" sz="3200" dirty="0">
                          <a:latin typeface="+mn-lt"/>
                        </a:rPr>
                        <a:t>Sourav Kumar Mohanty</a:t>
                      </a:r>
                      <a:endParaRPr lang="en-IN" sz="3200" dirty="0">
                        <a:latin typeface="+mn-lt"/>
                      </a:endParaRPr>
                    </a:p>
                  </a:txBody>
                  <a:tcPr/>
                </a:tc>
                <a:tc>
                  <a:txBody>
                    <a:bodyPr/>
                    <a:lstStyle/>
                    <a:p>
                      <a:pPr algn="ctr"/>
                      <a:r>
                        <a:rPr lang="en-US" sz="3200" dirty="0">
                          <a:latin typeface="+mn-lt"/>
                        </a:rPr>
                        <a:t>2201020563</a:t>
                      </a:r>
                      <a:endParaRPr lang="en-IN" sz="3200" dirty="0">
                        <a:latin typeface="+mn-lt"/>
                      </a:endParaRPr>
                    </a:p>
                  </a:txBody>
                  <a:tcPr/>
                </a:tc>
                <a:extLst>
                  <a:ext uri="{0D108BD9-81ED-4DB2-BD59-A6C34878D82A}">
                    <a16:rowId xmlns:a16="http://schemas.microsoft.com/office/drawing/2014/main" val="845326694"/>
                  </a:ext>
                </a:extLst>
              </a:tr>
              <a:tr h="914400">
                <a:tc>
                  <a:txBody>
                    <a:bodyPr/>
                    <a:lstStyle/>
                    <a:p>
                      <a:pPr algn="ctr"/>
                      <a:r>
                        <a:rPr lang="en-US" sz="3200" dirty="0">
                          <a:latin typeface="+mn-lt"/>
                        </a:rPr>
                        <a:t>Pratyush </a:t>
                      </a:r>
                      <a:r>
                        <a:rPr lang="en-US" sz="3200" dirty="0" err="1">
                          <a:latin typeface="+mn-lt"/>
                        </a:rPr>
                        <a:t>Paradarshi</a:t>
                      </a:r>
                      <a:r>
                        <a:rPr lang="en-US" sz="3200" dirty="0">
                          <a:latin typeface="+mn-lt"/>
                        </a:rPr>
                        <a:t> Patra</a:t>
                      </a:r>
                      <a:endParaRPr lang="en-IN" sz="3200" dirty="0">
                        <a:latin typeface="+mn-lt"/>
                      </a:endParaRPr>
                    </a:p>
                  </a:txBody>
                  <a:tcPr/>
                </a:tc>
                <a:tc>
                  <a:txBody>
                    <a:bodyPr/>
                    <a:lstStyle/>
                    <a:p>
                      <a:pPr algn="ctr"/>
                      <a:r>
                        <a:rPr lang="en-US" sz="3200" dirty="0">
                          <a:latin typeface="+mn-lt"/>
                        </a:rPr>
                        <a:t>2201020564</a:t>
                      </a:r>
                      <a:endParaRPr lang="en-IN" sz="3200" dirty="0">
                        <a:latin typeface="+mn-lt"/>
                      </a:endParaRPr>
                    </a:p>
                  </a:txBody>
                  <a:tcPr/>
                </a:tc>
                <a:extLst>
                  <a:ext uri="{0D108BD9-81ED-4DB2-BD59-A6C34878D82A}">
                    <a16:rowId xmlns:a16="http://schemas.microsoft.com/office/drawing/2014/main" val="1299643798"/>
                  </a:ext>
                </a:extLst>
              </a:tr>
              <a:tr h="914400">
                <a:tc>
                  <a:txBody>
                    <a:bodyPr/>
                    <a:lstStyle/>
                    <a:p>
                      <a:pPr algn="ctr"/>
                      <a:r>
                        <a:rPr lang="en-US" sz="3200" dirty="0">
                          <a:latin typeface="+mn-lt"/>
                        </a:rPr>
                        <a:t>Priyanshu Kumar </a:t>
                      </a:r>
                      <a:r>
                        <a:rPr lang="en-US" sz="3200" dirty="0" err="1">
                          <a:latin typeface="+mn-lt"/>
                        </a:rPr>
                        <a:t>Bhadani</a:t>
                      </a:r>
                      <a:endParaRPr lang="en-IN" sz="3200" dirty="0">
                        <a:latin typeface="+mn-lt"/>
                      </a:endParaRPr>
                    </a:p>
                  </a:txBody>
                  <a:tcPr/>
                </a:tc>
                <a:tc>
                  <a:txBody>
                    <a:bodyPr/>
                    <a:lstStyle/>
                    <a:p>
                      <a:pPr algn="ctr"/>
                      <a:r>
                        <a:rPr lang="en-US" sz="3200" dirty="0">
                          <a:latin typeface="+mn-lt"/>
                        </a:rPr>
                        <a:t>2201020565</a:t>
                      </a:r>
                      <a:endParaRPr lang="en-IN" sz="3200" dirty="0">
                        <a:latin typeface="+mn-lt"/>
                      </a:endParaRPr>
                    </a:p>
                  </a:txBody>
                  <a:tcPr/>
                </a:tc>
                <a:extLst>
                  <a:ext uri="{0D108BD9-81ED-4DB2-BD59-A6C34878D82A}">
                    <a16:rowId xmlns:a16="http://schemas.microsoft.com/office/drawing/2014/main" val="3671046711"/>
                  </a:ext>
                </a:extLst>
              </a:tr>
              <a:tr h="914400">
                <a:tc>
                  <a:txBody>
                    <a:bodyPr/>
                    <a:lstStyle/>
                    <a:p>
                      <a:pPr algn="ctr"/>
                      <a:r>
                        <a:rPr lang="en-US" sz="3200" dirty="0">
                          <a:latin typeface="+mn-lt"/>
                        </a:rPr>
                        <a:t>Anshuman Mahapatra</a:t>
                      </a:r>
                      <a:endParaRPr lang="en-IN" sz="3200" dirty="0">
                        <a:latin typeface="+mn-lt"/>
                      </a:endParaRPr>
                    </a:p>
                  </a:txBody>
                  <a:tcPr/>
                </a:tc>
                <a:tc>
                  <a:txBody>
                    <a:bodyPr/>
                    <a:lstStyle/>
                    <a:p>
                      <a:pPr algn="ctr"/>
                      <a:r>
                        <a:rPr lang="en-US" sz="3200" dirty="0">
                          <a:latin typeface="+mn-lt"/>
                        </a:rPr>
                        <a:t>2201020566</a:t>
                      </a:r>
                      <a:endParaRPr lang="en-IN" sz="3200" dirty="0">
                        <a:latin typeface="+mn-lt"/>
                      </a:endParaRPr>
                    </a:p>
                  </a:txBody>
                  <a:tcPr/>
                </a:tc>
                <a:extLst>
                  <a:ext uri="{0D108BD9-81ED-4DB2-BD59-A6C34878D82A}">
                    <a16:rowId xmlns:a16="http://schemas.microsoft.com/office/drawing/2014/main" val="232426401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32701" y="342900"/>
            <a:ext cx="12809167" cy="8534400"/>
          </a:xfrm>
          <a:custGeom>
            <a:avLst/>
            <a:gdLst/>
            <a:ahLst/>
            <a:cxnLst/>
            <a:rect l="l" t="t" r="r" b="b"/>
            <a:pathLst>
              <a:path w="12220164" h="6865510">
                <a:moveTo>
                  <a:pt x="0" y="0"/>
                </a:moveTo>
                <a:lnTo>
                  <a:pt x="12220163" y="0"/>
                </a:lnTo>
                <a:lnTo>
                  <a:pt x="12220163" y="6865510"/>
                </a:lnTo>
                <a:lnTo>
                  <a:pt x="0" y="6865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0"/>
            <a:ext cx="4245405" cy="7138908"/>
            <a:chOff x="0" y="0"/>
            <a:chExt cx="1188532" cy="2879921"/>
          </a:xfrm>
        </p:grpSpPr>
        <p:sp>
          <p:nvSpPr>
            <p:cNvPr id="4" name="Freeform 4"/>
            <p:cNvSpPr/>
            <p:nvPr/>
          </p:nvSpPr>
          <p:spPr>
            <a:xfrm>
              <a:off x="0" y="0"/>
              <a:ext cx="1188532" cy="2879921"/>
            </a:xfrm>
            <a:custGeom>
              <a:avLst/>
              <a:gdLst/>
              <a:ahLst/>
              <a:cxnLst/>
              <a:rect l="l" t="t" r="r" b="b"/>
              <a:pathLst>
                <a:path w="1188532" h="2879921">
                  <a:moveTo>
                    <a:pt x="0" y="0"/>
                  </a:moveTo>
                  <a:lnTo>
                    <a:pt x="1188532" y="0"/>
                  </a:lnTo>
                  <a:lnTo>
                    <a:pt x="1188532" y="2879921"/>
                  </a:lnTo>
                  <a:lnTo>
                    <a:pt x="0" y="2879921"/>
                  </a:lnTo>
                  <a:close/>
                </a:path>
              </a:pathLst>
            </a:custGeom>
            <a:solidFill>
              <a:srgbClr val="18355D">
                <a:alpha val="91765"/>
              </a:srgbClr>
            </a:solidFill>
          </p:spPr>
        </p:sp>
        <p:sp>
          <p:nvSpPr>
            <p:cNvPr id="5" name="TextBox 5"/>
            <p:cNvSpPr txBox="1"/>
            <p:nvPr/>
          </p:nvSpPr>
          <p:spPr>
            <a:xfrm>
              <a:off x="0" y="-9525"/>
              <a:ext cx="1188532" cy="2889446"/>
            </a:xfrm>
            <a:prstGeom prst="rect">
              <a:avLst/>
            </a:prstGeom>
          </p:spPr>
          <p:txBody>
            <a:bodyPr lIns="47791" tIns="47791" rIns="47791" bIns="47791" rtlCol="0" anchor="ctr"/>
            <a:lstStyle/>
            <a:p>
              <a:pPr algn="ctr">
                <a:lnSpc>
                  <a:spcPts val="2690"/>
                </a:lnSpc>
              </a:pPr>
              <a:endParaRPr/>
            </a:p>
          </p:txBody>
        </p:sp>
      </p:grpSp>
      <p:sp>
        <p:nvSpPr>
          <p:cNvPr id="6" name="Freeform 6"/>
          <p:cNvSpPr/>
          <p:nvPr/>
        </p:nvSpPr>
        <p:spPr>
          <a:xfrm>
            <a:off x="-1566119" y="-2399114"/>
            <a:ext cx="4345324" cy="4345324"/>
          </a:xfrm>
          <a:custGeom>
            <a:avLst/>
            <a:gdLst/>
            <a:ahLst/>
            <a:cxnLst/>
            <a:rect l="l" t="t" r="r" b="b"/>
            <a:pathLst>
              <a:path w="4345324" h="4345324">
                <a:moveTo>
                  <a:pt x="0" y="0"/>
                </a:moveTo>
                <a:lnTo>
                  <a:pt x="4345324" y="0"/>
                </a:lnTo>
                <a:lnTo>
                  <a:pt x="4345324" y="4345324"/>
                </a:lnTo>
                <a:lnTo>
                  <a:pt x="0" y="43453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4763" y="1969821"/>
            <a:ext cx="4245405" cy="6907479"/>
          </a:xfrm>
          <a:custGeom>
            <a:avLst/>
            <a:gdLst/>
            <a:ahLst/>
            <a:cxnLst/>
            <a:rect l="l" t="t" r="r" b="b"/>
            <a:pathLst>
              <a:path w="4515816" h="6865510">
                <a:moveTo>
                  <a:pt x="0" y="0"/>
                </a:moveTo>
                <a:lnTo>
                  <a:pt x="4515816" y="0"/>
                </a:lnTo>
                <a:lnTo>
                  <a:pt x="4515816" y="6865510"/>
                </a:lnTo>
                <a:lnTo>
                  <a:pt x="0" y="6865510"/>
                </a:lnTo>
                <a:lnTo>
                  <a:pt x="0" y="0"/>
                </a:lnTo>
                <a:close/>
              </a:path>
            </a:pathLst>
          </a:custGeom>
          <a:blipFill>
            <a:blip r:embed="rId6"/>
            <a:stretch>
              <a:fillRect l="-55572" r="-48155"/>
            </a:stretch>
          </a:blipFill>
        </p:spPr>
        <p:txBody>
          <a:bodyPr/>
          <a:lstStyle/>
          <a:p>
            <a:endParaRPr lang="en-IN" dirty="0"/>
          </a:p>
        </p:txBody>
      </p:sp>
      <p:sp>
        <p:nvSpPr>
          <p:cNvPr id="8" name="TextBox 8"/>
          <p:cNvSpPr txBox="1"/>
          <p:nvPr/>
        </p:nvSpPr>
        <p:spPr>
          <a:xfrm>
            <a:off x="5486400" y="341492"/>
            <a:ext cx="7511789" cy="964816"/>
          </a:xfrm>
          <a:prstGeom prst="rect">
            <a:avLst/>
          </a:prstGeom>
        </p:spPr>
        <p:txBody>
          <a:bodyPr lIns="0" tIns="0" rIns="0" bIns="0" rtlCol="0" anchor="t">
            <a:spAutoFit/>
          </a:bodyPr>
          <a:lstStyle/>
          <a:p>
            <a:pPr marL="0" lvl="0" indent="0" algn="l">
              <a:lnSpc>
                <a:spcPts val="7965"/>
              </a:lnSpc>
              <a:spcBef>
                <a:spcPct val="0"/>
              </a:spcBef>
            </a:pPr>
            <a:r>
              <a:rPr lang="en-US" sz="5771" spc="202" dirty="0">
                <a:solidFill>
                  <a:srgbClr val="FFFFFF"/>
                </a:solidFill>
                <a:latin typeface="Calibri" panose="020F0502020204030204" pitchFamily="34" charset="0"/>
                <a:ea typeface="Calibri" panose="020F0502020204030204" pitchFamily="34" charset="0"/>
                <a:cs typeface="Calibri" panose="020F0502020204030204" pitchFamily="34" charset="0"/>
                <a:sym typeface="Codec Pro ExtraBold"/>
              </a:rPr>
              <a:t>Introduction</a:t>
            </a:r>
          </a:p>
        </p:txBody>
      </p:sp>
      <p:sp>
        <p:nvSpPr>
          <p:cNvPr id="9" name="Freeform 9"/>
          <p:cNvSpPr/>
          <p:nvPr/>
        </p:nvSpPr>
        <p:spPr>
          <a:xfrm>
            <a:off x="15011400" y="7138908"/>
            <a:ext cx="4477311" cy="4477311"/>
          </a:xfrm>
          <a:custGeom>
            <a:avLst/>
            <a:gdLst/>
            <a:ahLst/>
            <a:cxnLst/>
            <a:rect l="l" t="t" r="r" b="b"/>
            <a:pathLst>
              <a:path w="4477311" h="4477311">
                <a:moveTo>
                  <a:pt x="0" y="0"/>
                </a:moveTo>
                <a:lnTo>
                  <a:pt x="4477310" y="0"/>
                </a:lnTo>
                <a:lnTo>
                  <a:pt x="4477310" y="4477310"/>
                </a:lnTo>
                <a:lnTo>
                  <a:pt x="0" y="4477310"/>
                </a:lnTo>
                <a:lnTo>
                  <a:pt x="0" y="0"/>
                </a:lnTo>
                <a:close/>
              </a:path>
            </a:pathLst>
          </a:custGeom>
          <a:blipFill>
            <a:blip r:embed="rId7">
              <a:alphaModFix amt="92000"/>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7" name="TextBox 16">
            <a:extLst>
              <a:ext uri="{FF2B5EF4-FFF2-40B4-BE49-F238E27FC236}">
                <a16:creationId xmlns:a16="http://schemas.microsoft.com/office/drawing/2014/main" id="{1645A3BF-A5A3-776D-62A1-44F80B31994A}"/>
              </a:ext>
            </a:extLst>
          </p:cNvPr>
          <p:cNvSpPr txBox="1"/>
          <p:nvPr/>
        </p:nvSpPr>
        <p:spPr>
          <a:xfrm>
            <a:off x="5811524" y="1946210"/>
            <a:ext cx="10013529" cy="5940088"/>
          </a:xfrm>
          <a:prstGeom prst="rect">
            <a:avLst/>
          </a:prstGeom>
          <a:noFill/>
        </p:spPr>
        <p:txBody>
          <a:bodyPr wrap="square" rtlCol="0">
            <a:spAutoFit/>
          </a:bodyPr>
          <a:lstStyle/>
          <a:p>
            <a:r>
              <a:rPr lang="en-US" sz="2000" dirty="0">
                <a:solidFill>
                  <a:schemeClr val="bg1"/>
                </a:solidFill>
                <a:latin typeface="Aptos" panose="020B0004020202020204" pitchFamily="34" charset="0"/>
              </a:rPr>
              <a:t>Climate change stands as one of the most pressing issues of our time, altering the very foundation of life on Earth. Rising global temperatures, extreme weather events, and shifting ecosystems are no longer distant threats but immediate challenges that impact food security, health, and economic stability. Driven largely by human activities such as fossil fuel combustion, deforestation, and industrial pollution, climate change accelerates with every passing year. The greenhouse gases trapped in our atmosphere form an ever-thickening barrier, locking in heat and reshaping climates in ways that are unpredictable and often devastating.</a:t>
            </a:r>
          </a:p>
          <a:p>
            <a:endParaRPr lang="en-US" sz="2000" dirty="0">
              <a:solidFill>
                <a:schemeClr val="bg1"/>
              </a:solidFill>
              <a:latin typeface="Aptos" panose="020B0004020202020204" pitchFamily="34" charset="0"/>
            </a:endParaRPr>
          </a:p>
          <a:p>
            <a:r>
              <a:rPr lang="en-US" sz="2000" dirty="0">
                <a:solidFill>
                  <a:schemeClr val="bg1"/>
                </a:solidFill>
                <a:latin typeface="Aptos" panose="020B0004020202020204" pitchFamily="34" charset="0"/>
              </a:rPr>
              <a:t>As humanity faces the consequences of its actions, we're reminded of a haunting line from the film </a:t>
            </a:r>
            <a:r>
              <a:rPr lang="en-US" sz="2000" i="1" dirty="0">
                <a:solidFill>
                  <a:schemeClr val="bg1"/>
                </a:solidFill>
                <a:latin typeface="Aptos" panose="020B0004020202020204" pitchFamily="34" charset="0"/>
              </a:rPr>
              <a:t>Interstellar</a:t>
            </a:r>
            <a:r>
              <a:rPr lang="en-US" sz="2000" dirty="0">
                <a:solidFill>
                  <a:schemeClr val="bg1"/>
                </a:solidFill>
                <a:latin typeface="Aptos" panose="020B0004020202020204" pitchFamily="34" charset="0"/>
              </a:rPr>
              <a:t>: "This world’s a treasure, but it’s been telling us to leave for a while now." This once-thriving planet—a gold mine of resources, beauty, and life—now signals an urgent need for change.</a:t>
            </a:r>
          </a:p>
          <a:p>
            <a:endParaRPr lang="en-US" sz="2000" dirty="0">
              <a:solidFill>
                <a:schemeClr val="bg1"/>
              </a:solidFill>
              <a:latin typeface="Aptos" panose="020B0004020202020204" pitchFamily="34" charset="0"/>
            </a:endParaRPr>
          </a:p>
          <a:p>
            <a:r>
              <a:rPr lang="en-US" sz="2000" dirty="0">
                <a:solidFill>
                  <a:schemeClr val="bg1"/>
                </a:solidFill>
                <a:latin typeface="Aptos" panose="020B0004020202020204" pitchFamily="34" charset="0"/>
              </a:rPr>
              <a:t>Through this study, we will examine temperature trends over time, using climate data to understand the alarming shifts that underscore the urgency for collective action. By identifying these patterns, we hope to gain insights into how we might mitigate climate change and protect this precious Earth for future generations.</a:t>
            </a:r>
          </a:p>
          <a:p>
            <a:endParaRPr lang="en-IN" sz="2000" dirty="0">
              <a:solidFill>
                <a:schemeClr val="bg1"/>
              </a:solidFill>
              <a:latin typeface="Aptos" panose="020B00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3265968" y="4708210"/>
            <a:ext cx="3260660" cy="5578790"/>
            <a:chOff x="0" y="0"/>
            <a:chExt cx="660400" cy="1129904"/>
          </a:xfrm>
        </p:grpSpPr>
        <p:sp>
          <p:nvSpPr>
            <p:cNvPr id="4" name="Freeform 4"/>
            <p:cNvSpPr/>
            <p:nvPr/>
          </p:nvSpPr>
          <p:spPr>
            <a:xfrm>
              <a:off x="0" y="0"/>
              <a:ext cx="660400" cy="1129904"/>
            </a:xfrm>
            <a:custGeom>
              <a:avLst/>
              <a:gdLst/>
              <a:ahLst/>
              <a:cxnLst/>
              <a:rect l="l" t="t" r="r" b="b"/>
              <a:pathLst>
                <a:path w="660400" h="112990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5546"/>
                  </a:cubicBezTo>
                  <a:lnTo>
                    <a:pt x="660400" y="1129904"/>
                  </a:lnTo>
                  <a:lnTo>
                    <a:pt x="0" y="1129904"/>
                  </a:lnTo>
                  <a:lnTo>
                    <a:pt x="0" y="336135"/>
                  </a:lnTo>
                  <a:cubicBezTo>
                    <a:pt x="1782" y="185660"/>
                    <a:pt x="93019" y="64045"/>
                    <a:pt x="220252" y="19070"/>
                  </a:cubicBezTo>
                  <a:close/>
                </a:path>
              </a:pathLst>
            </a:custGeom>
            <a:solidFill>
              <a:srgbClr val="18355D"/>
            </a:solidFill>
          </p:spPr>
        </p:sp>
        <p:sp>
          <p:nvSpPr>
            <p:cNvPr id="5" name="TextBox 5"/>
            <p:cNvSpPr txBox="1"/>
            <p:nvPr/>
          </p:nvSpPr>
          <p:spPr>
            <a:xfrm>
              <a:off x="0" y="136525"/>
              <a:ext cx="660400" cy="993379"/>
            </a:xfrm>
            <a:prstGeom prst="rect">
              <a:avLst/>
            </a:prstGeom>
          </p:spPr>
          <p:txBody>
            <a:bodyPr lIns="50800" tIns="50800" rIns="50800" bIns="50800" rtlCol="0" anchor="ctr"/>
            <a:lstStyle/>
            <a:p>
              <a:pPr algn="ctr">
                <a:lnSpc>
                  <a:spcPts val="2882"/>
                </a:lnSpc>
              </a:pPr>
              <a:endParaRPr/>
            </a:p>
          </p:txBody>
        </p:sp>
      </p:grpSp>
      <p:sp>
        <p:nvSpPr>
          <p:cNvPr id="6" name="TextBox 6"/>
          <p:cNvSpPr txBox="1"/>
          <p:nvPr/>
        </p:nvSpPr>
        <p:spPr>
          <a:xfrm>
            <a:off x="4913101" y="1491221"/>
            <a:ext cx="8352867" cy="1110689"/>
          </a:xfrm>
          <a:prstGeom prst="rect">
            <a:avLst/>
          </a:prstGeom>
        </p:spPr>
        <p:txBody>
          <a:bodyPr lIns="0" tIns="0" rIns="0" bIns="0" rtlCol="0" anchor="t">
            <a:spAutoFit/>
          </a:bodyPr>
          <a:lstStyle/>
          <a:p>
            <a:pPr marL="0" lvl="0" indent="0" algn="ctr">
              <a:lnSpc>
                <a:spcPts val="9206"/>
              </a:lnSpc>
              <a:spcBef>
                <a:spcPct val="0"/>
              </a:spcBef>
            </a:pPr>
            <a:r>
              <a:rPr lang="en-US" sz="6671" spc="233" dirty="0">
                <a:solidFill>
                  <a:srgbClr val="2C2D30"/>
                </a:solidFill>
                <a:latin typeface="Calibri" panose="020F0502020204030204" pitchFamily="34" charset="0"/>
                <a:ea typeface="Calibri" panose="020F0502020204030204" pitchFamily="34" charset="0"/>
                <a:cs typeface="Calibri" panose="020F0502020204030204" pitchFamily="34" charset="0"/>
                <a:sym typeface="Codec Pro ExtraBold"/>
              </a:rPr>
              <a:t>Problem</a:t>
            </a:r>
          </a:p>
        </p:txBody>
      </p:sp>
      <p:grpSp>
        <p:nvGrpSpPr>
          <p:cNvPr id="7" name="Group 7"/>
          <p:cNvGrpSpPr>
            <a:grpSpLocks noChangeAspect="1"/>
          </p:cNvGrpSpPr>
          <p:nvPr/>
        </p:nvGrpSpPr>
        <p:grpSpPr>
          <a:xfrm>
            <a:off x="13445536" y="4928534"/>
            <a:ext cx="2901524" cy="2890190"/>
            <a:chOff x="0" y="0"/>
            <a:chExt cx="6502400" cy="6477000"/>
          </a:xfrm>
        </p:grpSpPr>
        <p:sp>
          <p:nvSpPr>
            <p:cNvPr id="8" name="Freeform 8"/>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p:spPr>
          <p:txBody>
            <a:bodyPr/>
            <a:lstStyle/>
            <a:p>
              <a:endParaRPr lang="en-IN" dirty="0"/>
            </a:p>
          </p:txBody>
        </p:sp>
        <p:sp>
          <p:nvSpPr>
            <p:cNvPr id="9" name="Freeform 9"/>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id="10" name="Group 10"/>
          <p:cNvGrpSpPr/>
          <p:nvPr/>
        </p:nvGrpSpPr>
        <p:grpSpPr>
          <a:xfrm>
            <a:off x="9432240" y="4708210"/>
            <a:ext cx="3260660" cy="5578790"/>
            <a:chOff x="0" y="0"/>
            <a:chExt cx="660400" cy="1129904"/>
          </a:xfrm>
        </p:grpSpPr>
        <p:sp>
          <p:nvSpPr>
            <p:cNvPr id="11" name="Freeform 11"/>
            <p:cNvSpPr/>
            <p:nvPr/>
          </p:nvSpPr>
          <p:spPr>
            <a:xfrm>
              <a:off x="0" y="0"/>
              <a:ext cx="660400" cy="1129904"/>
            </a:xfrm>
            <a:custGeom>
              <a:avLst/>
              <a:gdLst/>
              <a:ahLst/>
              <a:cxnLst/>
              <a:rect l="l" t="t" r="r" b="b"/>
              <a:pathLst>
                <a:path w="660400" h="112990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5546"/>
                  </a:cubicBezTo>
                  <a:lnTo>
                    <a:pt x="660400" y="1129904"/>
                  </a:lnTo>
                  <a:lnTo>
                    <a:pt x="0" y="1129904"/>
                  </a:lnTo>
                  <a:lnTo>
                    <a:pt x="0" y="336135"/>
                  </a:lnTo>
                  <a:cubicBezTo>
                    <a:pt x="1782" y="185660"/>
                    <a:pt x="93019" y="64045"/>
                    <a:pt x="220252" y="19070"/>
                  </a:cubicBezTo>
                  <a:close/>
                </a:path>
              </a:pathLst>
            </a:custGeom>
            <a:solidFill>
              <a:srgbClr val="18355D"/>
            </a:solidFill>
          </p:spPr>
        </p:sp>
        <p:sp>
          <p:nvSpPr>
            <p:cNvPr id="12" name="TextBox 12"/>
            <p:cNvSpPr txBox="1"/>
            <p:nvPr/>
          </p:nvSpPr>
          <p:spPr>
            <a:xfrm>
              <a:off x="0" y="136525"/>
              <a:ext cx="660400" cy="993379"/>
            </a:xfrm>
            <a:prstGeom prst="rect">
              <a:avLst/>
            </a:prstGeom>
          </p:spPr>
          <p:txBody>
            <a:bodyPr lIns="50800" tIns="50800" rIns="50800" bIns="50800" rtlCol="0" anchor="ctr"/>
            <a:lstStyle/>
            <a:p>
              <a:pPr algn="ctr">
                <a:lnSpc>
                  <a:spcPts val="2882"/>
                </a:lnSpc>
              </a:pPr>
              <a:endParaRPr/>
            </a:p>
          </p:txBody>
        </p:sp>
      </p:grpSp>
      <p:grpSp>
        <p:nvGrpSpPr>
          <p:cNvPr id="13" name="Group 13"/>
          <p:cNvGrpSpPr>
            <a:grpSpLocks noChangeAspect="1"/>
          </p:cNvGrpSpPr>
          <p:nvPr/>
        </p:nvGrpSpPr>
        <p:grpSpPr>
          <a:xfrm>
            <a:off x="9611808" y="4928534"/>
            <a:ext cx="2901524" cy="2890190"/>
            <a:chOff x="0" y="0"/>
            <a:chExt cx="6502400" cy="6477000"/>
          </a:xfrm>
        </p:grpSpPr>
        <p:sp>
          <p:nvSpPr>
            <p:cNvPr id="14" name="Freeform 14"/>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dpi="0"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p:spPr>
        </p:sp>
        <p:sp>
          <p:nvSpPr>
            <p:cNvPr id="15" name="Freeform 1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id="16" name="Group 16"/>
          <p:cNvGrpSpPr/>
          <p:nvPr/>
        </p:nvGrpSpPr>
        <p:grpSpPr>
          <a:xfrm>
            <a:off x="5595100" y="4708210"/>
            <a:ext cx="3260660" cy="5578790"/>
            <a:chOff x="0" y="0"/>
            <a:chExt cx="660400" cy="1129904"/>
          </a:xfrm>
        </p:grpSpPr>
        <p:sp>
          <p:nvSpPr>
            <p:cNvPr id="17" name="Freeform 17"/>
            <p:cNvSpPr/>
            <p:nvPr/>
          </p:nvSpPr>
          <p:spPr>
            <a:xfrm>
              <a:off x="0" y="0"/>
              <a:ext cx="660400" cy="1129904"/>
            </a:xfrm>
            <a:custGeom>
              <a:avLst/>
              <a:gdLst/>
              <a:ahLst/>
              <a:cxnLst/>
              <a:rect l="l" t="t" r="r" b="b"/>
              <a:pathLst>
                <a:path w="660400" h="112990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5546"/>
                  </a:cubicBezTo>
                  <a:lnTo>
                    <a:pt x="660400" y="1129904"/>
                  </a:lnTo>
                  <a:lnTo>
                    <a:pt x="0" y="1129904"/>
                  </a:lnTo>
                  <a:lnTo>
                    <a:pt x="0" y="336135"/>
                  </a:lnTo>
                  <a:cubicBezTo>
                    <a:pt x="1782" y="185660"/>
                    <a:pt x="93019" y="64045"/>
                    <a:pt x="220252" y="19070"/>
                  </a:cubicBezTo>
                  <a:close/>
                </a:path>
              </a:pathLst>
            </a:custGeom>
            <a:solidFill>
              <a:srgbClr val="18355D"/>
            </a:solidFill>
          </p:spPr>
        </p:sp>
        <p:sp>
          <p:nvSpPr>
            <p:cNvPr id="18" name="TextBox 18"/>
            <p:cNvSpPr txBox="1"/>
            <p:nvPr/>
          </p:nvSpPr>
          <p:spPr>
            <a:xfrm>
              <a:off x="0" y="136525"/>
              <a:ext cx="660400" cy="993379"/>
            </a:xfrm>
            <a:prstGeom prst="rect">
              <a:avLst/>
            </a:prstGeom>
          </p:spPr>
          <p:txBody>
            <a:bodyPr lIns="50800" tIns="50800" rIns="50800" bIns="50800" rtlCol="0" anchor="ctr"/>
            <a:lstStyle/>
            <a:p>
              <a:pPr algn="ctr">
                <a:lnSpc>
                  <a:spcPts val="2882"/>
                </a:lnSpc>
              </a:pPr>
              <a:endParaRPr/>
            </a:p>
          </p:txBody>
        </p:sp>
      </p:grpSp>
      <p:grpSp>
        <p:nvGrpSpPr>
          <p:cNvPr id="19" name="Group 19"/>
          <p:cNvGrpSpPr>
            <a:grpSpLocks noChangeAspect="1"/>
          </p:cNvGrpSpPr>
          <p:nvPr/>
        </p:nvGrpSpPr>
        <p:grpSpPr>
          <a:xfrm>
            <a:off x="5774668" y="4928534"/>
            <a:ext cx="2901524" cy="2890190"/>
            <a:chOff x="0" y="0"/>
            <a:chExt cx="6502400" cy="6477000"/>
          </a:xfrm>
        </p:grpSpPr>
        <p:sp>
          <p:nvSpPr>
            <p:cNvPr id="20" name="Freeform 20"/>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dpi="0"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p:spPr>
          <p:txBody>
            <a:bodyPr/>
            <a:lstStyle/>
            <a:p>
              <a:endParaRPr lang="en-IN" dirty="0"/>
            </a:p>
          </p:txBody>
        </p:sp>
        <p:sp>
          <p:nvSpPr>
            <p:cNvPr id="21" name="Freeform 21"/>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id="22" name="Group 22"/>
          <p:cNvGrpSpPr/>
          <p:nvPr/>
        </p:nvGrpSpPr>
        <p:grpSpPr>
          <a:xfrm>
            <a:off x="1761372" y="4708210"/>
            <a:ext cx="3260660" cy="5578790"/>
            <a:chOff x="0" y="0"/>
            <a:chExt cx="660400" cy="1129904"/>
          </a:xfrm>
        </p:grpSpPr>
        <p:sp>
          <p:nvSpPr>
            <p:cNvPr id="23" name="Freeform 23"/>
            <p:cNvSpPr/>
            <p:nvPr/>
          </p:nvSpPr>
          <p:spPr>
            <a:xfrm>
              <a:off x="0" y="0"/>
              <a:ext cx="660400" cy="1129904"/>
            </a:xfrm>
            <a:custGeom>
              <a:avLst/>
              <a:gdLst/>
              <a:ahLst/>
              <a:cxnLst/>
              <a:rect l="l" t="t" r="r" b="b"/>
              <a:pathLst>
                <a:path w="660400" h="112990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5546"/>
                  </a:cubicBezTo>
                  <a:lnTo>
                    <a:pt x="660400" y="1129904"/>
                  </a:lnTo>
                  <a:lnTo>
                    <a:pt x="0" y="1129904"/>
                  </a:lnTo>
                  <a:lnTo>
                    <a:pt x="0" y="336135"/>
                  </a:lnTo>
                  <a:cubicBezTo>
                    <a:pt x="1782" y="185660"/>
                    <a:pt x="93019" y="64045"/>
                    <a:pt x="220252" y="19070"/>
                  </a:cubicBezTo>
                  <a:close/>
                </a:path>
              </a:pathLst>
            </a:custGeom>
            <a:solidFill>
              <a:srgbClr val="18355D"/>
            </a:solidFill>
          </p:spPr>
          <p:txBody>
            <a:bodyPr/>
            <a:lstStyle/>
            <a:p>
              <a:endParaRPr lang="en-IN"/>
            </a:p>
          </p:txBody>
        </p:sp>
        <p:sp>
          <p:nvSpPr>
            <p:cNvPr id="24" name="TextBox 24"/>
            <p:cNvSpPr txBox="1"/>
            <p:nvPr/>
          </p:nvSpPr>
          <p:spPr>
            <a:xfrm>
              <a:off x="0" y="136525"/>
              <a:ext cx="660400" cy="993379"/>
            </a:xfrm>
            <a:prstGeom prst="rect">
              <a:avLst/>
            </a:prstGeom>
          </p:spPr>
          <p:txBody>
            <a:bodyPr lIns="50800" tIns="50800" rIns="50800" bIns="50800" rtlCol="0" anchor="ctr"/>
            <a:lstStyle/>
            <a:p>
              <a:pPr algn="ctr">
                <a:lnSpc>
                  <a:spcPts val="2882"/>
                </a:lnSpc>
              </a:pPr>
              <a:endParaRPr/>
            </a:p>
          </p:txBody>
        </p:sp>
      </p:grpSp>
      <p:grpSp>
        <p:nvGrpSpPr>
          <p:cNvPr id="25" name="Group 25"/>
          <p:cNvGrpSpPr>
            <a:grpSpLocks noChangeAspect="1"/>
          </p:cNvGrpSpPr>
          <p:nvPr/>
        </p:nvGrpSpPr>
        <p:grpSpPr>
          <a:xfrm>
            <a:off x="1930657" y="4958105"/>
            <a:ext cx="2919265" cy="2833514"/>
            <a:chOff x="-23043" y="66269"/>
            <a:chExt cx="6542158" cy="6349987"/>
          </a:xfrm>
        </p:grpSpPr>
        <p:sp>
          <p:nvSpPr>
            <p:cNvPr id="27" name="Freeform 27"/>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sp>
          <p:nvSpPr>
            <p:cNvPr id="26" name="Freeform 26"/>
            <p:cNvSpPr/>
            <p:nvPr/>
          </p:nvSpPr>
          <p:spPr>
            <a:xfrm>
              <a:off x="-23043" y="119184"/>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p:spPr>
          <p:txBody>
            <a:bodyPr/>
            <a:lstStyle/>
            <a:p>
              <a:endParaRPr lang="en-IN" dirty="0"/>
            </a:p>
          </p:txBody>
        </p:sp>
      </p:grpSp>
      <p:sp>
        <p:nvSpPr>
          <p:cNvPr id="28" name="TextBox 28"/>
          <p:cNvSpPr txBox="1"/>
          <p:nvPr/>
        </p:nvSpPr>
        <p:spPr>
          <a:xfrm>
            <a:off x="2023252" y="7934350"/>
            <a:ext cx="2646305" cy="427105"/>
          </a:xfrm>
          <a:prstGeom prst="rect">
            <a:avLst/>
          </a:prstGeom>
        </p:spPr>
        <p:txBody>
          <a:bodyPr lIns="0" tIns="0" rIns="0" bIns="0" rtlCol="0" anchor="t">
            <a:spAutoFit/>
          </a:bodyPr>
          <a:lstStyle/>
          <a:p>
            <a:pPr algn="ctr">
              <a:lnSpc>
                <a:spcPts val="3577"/>
              </a:lnSpc>
            </a:pPr>
            <a:r>
              <a:rPr lang="en-IN"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Natural Disasters </a:t>
            </a:r>
            <a:endParaRPr lang="en-US" sz="2400" spc="259"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30" name="TextBox 30"/>
          <p:cNvSpPr txBox="1"/>
          <p:nvPr/>
        </p:nvSpPr>
        <p:spPr>
          <a:xfrm>
            <a:off x="5902278" y="7934350"/>
            <a:ext cx="2646305" cy="1349024"/>
          </a:xfrm>
          <a:prstGeom prst="rect">
            <a:avLst/>
          </a:prstGeom>
        </p:spPr>
        <p:txBody>
          <a:bodyPr lIns="0" tIns="0" rIns="0" bIns="0" rtlCol="0" anchor="t">
            <a:spAutoFit/>
          </a:bodyPr>
          <a:lstStyle/>
          <a:p>
            <a:pPr algn="ctr">
              <a:lnSpc>
                <a:spcPts val="3577"/>
              </a:lnSpc>
            </a:pP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Melting Glaciers and Rising Sea Levels</a:t>
            </a:r>
            <a:endParaRPr lang="en-US" sz="2400" spc="259"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31" name="TextBox 31"/>
          <p:cNvSpPr txBox="1"/>
          <p:nvPr/>
        </p:nvSpPr>
        <p:spPr>
          <a:xfrm>
            <a:off x="9732060" y="7934350"/>
            <a:ext cx="2646305" cy="1363900"/>
          </a:xfrm>
          <a:prstGeom prst="rect">
            <a:avLst/>
          </a:prstGeom>
        </p:spPr>
        <p:txBody>
          <a:bodyPr lIns="0" tIns="0" rIns="0" bIns="0" rtlCol="0" anchor="t">
            <a:spAutoFit/>
          </a:bodyPr>
          <a:lstStyle/>
          <a:p>
            <a:pPr algn="ctr">
              <a:lnSpc>
                <a:spcPts val="3577"/>
              </a:lnSpc>
            </a:pP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Species at Risk and Habitat Destruction</a:t>
            </a:r>
            <a:endParaRPr lang="en-US" sz="2400" spc="259"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32" name="TextBox 32"/>
          <p:cNvSpPr txBox="1"/>
          <p:nvPr/>
        </p:nvSpPr>
        <p:spPr>
          <a:xfrm>
            <a:off x="13611086" y="7934350"/>
            <a:ext cx="2646305" cy="902235"/>
          </a:xfrm>
          <a:prstGeom prst="rect">
            <a:avLst/>
          </a:prstGeom>
        </p:spPr>
        <p:txBody>
          <a:bodyPr lIns="0" tIns="0" rIns="0" bIns="0" rtlCol="0" anchor="t">
            <a:spAutoFit/>
          </a:bodyPr>
          <a:lstStyle/>
          <a:p>
            <a:pPr algn="ctr">
              <a:lnSpc>
                <a:spcPts val="3577"/>
              </a:lnSpc>
            </a:pPr>
            <a:r>
              <a:rPr lang="en-IN"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Heatwaves and Disease Spread</a:t>
            </a:r>
            <a:endParaRPr lang="en-US" sz="2400" spc="259"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33" name="Freeform 33"/>
          <p:cNvSpPr/>
          <p:nvPr/>
        </p:nvSpPr>
        <p:spPr>
          <a:xfrm>
            <a:off x="-1294562" y="-1943665"/>
            <a:ext cx="5031789" cy="5031789"/>
          </a:xfrm>
          <a:custGeom>
            <a:avLst/>
            <a:gdLst/>
            <a:ahLst/>
            <a:cxnLst/>
            <a:rect l="l" t="t" r="r" b="b"/>
            <a:pathLst>
              <a:path w="5031789" h="5031789">
                <a:moveTo>
                  <a:pt x="0" y="0"/>
                </a:moveTo>
                <a:lnTo>
                  <a:pt x="5031789" y="0"/>
                </a:lnTo>
                <a:lnTo>
                  <a:pt x="5031789" y="5031789"/>
                </a:lnTo>
                <a:lnTo>
                  <a:pt x="0" y="50317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4" name="Freeform 34"/>
          <p:cNvSpPr/>
          <p:nvPr/>
        </p:nvSpPr>
        <p:spPr>
          <a:xfrm>
            <a:off x="4406967" y="871785"/>
            <a:ext cx="848036" cy="848036"/>
          </a:xfrm>
          <a:custGeom>
            <a:avLst/>
            <a:gdLst/>
            <a:ahLst/>
            <a:cxnLst/>
            <a:rect l="l" t="t" r="r" b="b"/>
            <a:pathLst>
              <a:path w="848036" h="848036">
                <a:moveTo>
                  <a:pt x="0" y="0"/>
                </a:moveTo>
                <a:lnTo>
                  <a:pt x="848036" y="0"/>
                </a:lnTo>
                <a:lnTo>
                  <a:pt x="848036" y="848036"/>
                </a:lnTo>
                <a:lnTo>
                  <a:pt x="0" y="8480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5" name="Freeform 3">
            <a:extLst>
              <a:ext uri="{FF2B5EF4-FFF2-40B4-BE49-F238E27FC236}">
                <a16:creationId xmlns:a16="http://schemas.microsoft.com/office/drawing/2014/main" id="{C8BBE318-8F93-38A2-DB41-2EE00F754F3E}"/>
              </a:ext>
            </a:extLst>
          </p:cNvPr>
          <p:cNvSpPr/>
          <p:nvPr/>
        </p:nvSpPr>
        <p:spPr>
          <a:xfrm>
            <a:off x="14343926" y="-4849751"/>
            <a:ext cx="7681347" cy="7681347"/>
          </a:xfrm>
          <a:custGeom>
            <a:avLst/>
            <a:gdLst/>
            <a:ahLst/>
            <a:cxnLst/>
            <a:rect l="l" t="t" r="r" b="b"/>
            <a:pathLst>
              <a:path w="7681347" h="7681347">
                <a:moveTo>
                  <a:pt x="0" y="0"/>
                </a:moveTo>
                <a:lnTo>
                  <a:pt x="7681347" y="0"/>
                </a:lnTo>
                <a:lnTo>
                  <a:pt x="7681347" y="7681347"/>
                </a:lnTo>
                <a:lnTo>
                  <a:pt x="0" y="76813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0A8A9201-50EC-6987-61D1-91AE8F709F2D}"/>
              </a:ext>
            </a:extLst>
          </p:cNvPr>
          <p:cNvSpPr/>
          <p:nvPr/>
        </p:nvSpPr>
        <p:spPr>
          <a:xfrm>
            <a:off x="4953000" y="114300"/>
            <a:ext cx="13335000" cy="10515600"/>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3"/>
          <p:cNvSpPr txBox="1"/>
          <p:nvPr/>
        </p:nvSpPr>
        <p:spPr>
          <a:xfrm>
            <a:off x="1863348" y="1223687"/>
            <a:ext cx="8831966" cy="1587824"/>
          </a:xfrm>
          <a:prstGeom prst="rect">
            <a:avLst/>
          </a:prstGeom>
        </p:spPr>
        <p:txBody>
          <a:bodyPr lIns="0" tIns="0" rIns="0" bIns="0" rtlCol="0" anchor="t">
            <a:spAutoFit/>
          </a:bodyPr>
          <a:lstStyle/>
          <a:p>
            <a:pPr marL="0" lvl="0" indent="0" algn="l">
              <a:lnSpc>
                <a:spcPts val="11804"/>
              </a:lnSpc>
              <a:spcBef>
                <a:spcPct val="0"/>
              </a:spcBef>
            </a:pPr>
            <a:r>
              <a:rPr lang="en-US" sz="8553" spc="299" dirty="0">
                <a:solidFill>
                  <a:srgbClr val="FFFFFF"/>
                </a:solidFill>
                <a:latin typeface="Codec Pro ExtraBold"/>
                <a:ea typeface="Codec Pro ExtraBold"/>
                <a:cs typeface="Codec Pro ExtraBold"/>
                <a:sym typeface="Codec Pro ExtraBold"/>
              </a:rPr>
              <a:t>Objectives</a:t>
            </a:r>
          </a:p>
        </p:txBody>
      </p:sp>
      <p:sp>
        <p:nvSpPr>
          <p:cNvPr id="5" name="Freeform 5"/>
          <p:cNvSpPr/>
          <p:nvPr/>
        </p:nvSpPr>
        <p:spPr>
          <a:xfrm>
            <a:off x="15365328" y="-2092549"/>
            <a:ext cx="3787945" cy="3787945"/>
          </a:xfrm>
          <a:custGeom>
            <a:avLst/>
            <a:gdLst/>
            <a:ahLst/>
            <a:cxnLst/>
            <a:rect l="l" t="t" r="r" b="b"/>
            <a:pathLst>
              <a:path w="3787945" h="3787945">
                <a:moveTo>
                  <a:pt x="0" y="0"/>
                </a:moveTo>
                <a:lnTo>
                  <a:pt x="3787944" y="0"/>
                </a:lnTo>
                <a:lnTo>
                  <a:pt x="3787944" y="3787945"/>
                </a:lnTo>
                <a:lnTo>
                  <a:pt x="0" y="37879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Oval 25">
            <a:extLst>
              <a:ext uri="{FF2B5EF4-FFF2-40B4-BE49-F238E27FC236}">
                <a16:creationId xmlns:a16="http://schemas.microsoft.com/office/drawing/2014/main" id="{ACCA4635-DD88-DB4A-159A-7D23FD4B6E5B}"/>
              </a:ext>
            </a:extLst>
          </p:cNvPr>
          <p:cNvSpPr/>
          <p:nvPr/>
        </p:nvSpPr>
        <p:spPr>
          <a:xfrm>
            <a:off x="-304800" y="609600"/>
            <a:ext cx="9144000" cy="9067800"/>
          </a:xfrm>
          <a:prstGeom prst="ellipse">
            <a:avLst/>
          </a:prstGeom>
          <a:blipFill dpi="0"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9DD60CCE-E1E2-C708-1854-6894BB99E158}"/>
              </a:ext>
            </a:extLst>
          </p:cNvPr>
          <p:cNvSpPr txBox="1"/>
          <p:nvPr/>
        </p:nvSpPr>
        <p:spPr>
          <a:xfrm>
            <a:off x="9248502" y="1409700"/>
            <a:ext cx="7591698" cy="6494085"/>
          </a:xfrm>
          <a:prstGeom prst="rect">
            <a:avLst/>
          </a:prstGeom>
          <a:noFill/>
        </p:spPr>
        <p:txBody>
          <a:bodyPr wrap="square" rtlCol="0">
            <a:spAutoFit/>
          </a:bodyPr>
          <a:lstStyle/>
          <a:p>
            <a:r>
              <a:rPr lang="en-US" sz="4000" b="1" dirty="0">
                <a:solidFill>
                  <a:schemeClr val="bg1"/>
                </a:solidFill>
              </a:rPr>
              <a:t>Mount Fuji’s Snowless Peak: A Climate Wake-Up Call</a:t>
            </a:r>
          </a:p>
          <a:p>
            <a:endParaRPr lang="en-US" sz="2400" dirty="0">
              <a:solidFill>
                <a:schemeClr val="bg1"/>
              </a:solidFill>
            </a:endParaRPr>
          </a:p>
          <a:p>
            <a:r>
              <a:rPr lang="en-US" sz="2400" dirty="0">
                <a:solidFill>
                  <a:schemeClr val="bg1"/>
                </a:solidFill>
              </a:rPr>
              <a:t>For the first time in recent memory, Japan's iconic Mount Fuji has remained snow-free into winter—a powerful reminder of climate change’s impact. Rising temperatures have delayed snowfall and increased melting, transforming the peak’s usual snowy cover into bare rock. </a:t>
            </a:r>
          </a:p>
          <a:p>
            <a:endParaRPr lang="en-US" sz="2400" dirty="0">
              <a:solidFill>
                <a:schemeClr val="bg1"/>
              </a:solidFill>
            </a:endParaRPr>
          </a:p>
          <a:p>
            <a:r>
              <a:rPr lang="en-US" sz="2400" dirty="0">
                <a:solidFill>
                  <a:schemeClr val="bg1"/>
                </a:solidFill>
              </a:rPr>
              <a:t>This shift signals deeper issues: reduced meltwater, which communities and ecosystems rely on; disrupted local ecosystems that depend on seasonal snow cover; and a broader, visible sign of the accelerating climate crisis. Mount Fuji’s bare peak reminds us that climate change is not a distant issue—it’s altering landscapes and lives right now.</a:t>
            </a:r>
            <a:endParaRPr lang="en-IN" sz="24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3CA9C-09B6-67CB-B4E5-DE0E0F6412B3}"/>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5FE1284F-35A1-FB1F-5C21-C92CF818844A}"/>
              </a:ext>
            </a:extLst>
          </p:cNvPr>
          <p:cNvSpPr txBox="1"/>
          <p:nvPr/>
        </p:nvSpPr>
        <p:spPr>
          <a:xfrm>
            <a:off x="4307912" y="-30030"/>
            <a:ext cx="8831966" cy="1317733"/>
          </a:xfrm>
          <a:prstGeom prst="rect">
            <a:avLst/>
          </a:prstGeom>
        </p:spPr>
        <p:txBody>
          <a:bodyPr lIns="0" tIns="0" rIns="0" bIns="0" rtlCol="0" anchor="t">
            <a:spAutoFit/>
          </a:bodyPr>
          <a:lstStyle/>
          <a:p>
            <a:pPr marL="0" lvl="0" indent="0" algn="ctr">
              <a:lnSpc>
                <a:spcPts val="11804"/>
              </a:lnSpc>
              <a:spcBef>
                <a:spcPct val="0"/>
              </a:spcBef>
            </a:pPr>
            <a:r>
              <a:rPr lang="en-US" sz="5400" spc="299" dirty="0">
                <a:latin typeface="Calibri" panose="020F0502020204030204" pitchFamily="34" charset="0"/>
                <a:ea typeface="Calibri" panose="020F0502020204030204" pitchFamily="34" charset="0"/>
                <a:cs typeface="Calibri" panose="020F0502020204030204" pitchFamily="34" charset="0"/>
                <a:sym typeface="Codec Pro ExtraBold"/>
              </a:rPr>
              <a:t>Objectives</a:t>
            </a:r>
          </a:p>
        </p:txBody>
      </p:sp>
      <p:grpSp>
        <p:nvGrpSpPr>
          <p:cNvPr id="6" name="Group 6">
            <a:extLst>
              <a:ext uri="{FF2B5EF4-FFF2-40B4-BE49-F238E27FC236}">
                <a16:creationId xmlns:a16="http://schemas.microsoft.com/office/drawing/2014/main" id="{48338082-A82E-AE6F-9DF4-CE40D937E354}"/>
              </a:ext>
            </a:extLst>
          </p:cNvPr>
          <p:cNvGrpSpPr/>
          <p:nvPr/>
        </p:nvGrpSpPr>
        <p:grpSpPr>
          <a:xfrm>
            <a:off x="14175363" y="6497419"/>
            <a:ext cx="3669335" cy="3772846"/>
            <a:chOff x="0" y="0"/>
            <a:chExt cx="4248457" cy="4368305"/>
          </a:xfrm>
        </p:grpSpPr>
        <p:sp>
          <p:nvSpPr>
            <p:cNvPr id="7" name="Freeform 7">
              <a:extLst>
                <a:ext uri="{FF2B5EF4-FFF2-40B4-BE49-F238E27FC236}">
                  <a16:creationId xmlns:a16="http://schemas.microsoft.com/office/drawing/2014/main" id="{5DB74443-F00B-CB45-9F9B-7CAC6EC7E936}"/>
                </a:ext>
              </a:extLst>
            </p:cNvPr>
            <p:cNvSpPr/>
            <p:nvPr/>
          </p:nvSpPr>
          <p:spPr>
            <a:xfrm>
              <a:off x="0" y="0"/>
              <a:ext cx="4248404" cy="4368292"/>
            </a:xfrm>
            <a:custGeom>
              <a:avLst/>
              <a:gdLst/>
              <a:ahLst/>
              <a:cxnLst/>
              <a:rect l="l" t="t" r="r" b="b"/>
              <a:pathLst>
                <a:path w="4248404" h="4368292">
                  <a:moveTo>
                    <a:pt x="4248404" y="4368292"/>
                  </a:moveTo>
                  <a:cubicBezTo>
                    <a:pt x="4248404" y="2662809"/>
                    <a:pt x="3560318" y="1107059"/>
                    <a:pt x="2453386" y="0"/>
                  </a:cubicBezTo>
                  <a:cubicBezTo>
                    <a:pt x="0" y="2423541"/>
                    <a:pt x="0" y="2423541"/>
                    <a:pt x="0" y="2423541"/>
                  </a:cubicBezTo>
                  <a:cubicBezTo>
                    <a:pt x="508635" y="2932176"/>
                    <a:pt x="807847" y="3620389"/>
                    <a:pt x="807847" y="4368292"/>
                  </a:cubicBezTo>
                  <a:lnTo>
                    <a:pt x="4248404" y="4368292"/>
                  </a:lnTo>
                  <a:close/>
                </a:path>
              </a:pathLst>
            </a:custGeom>
            <a:solidFill>
              <a:srgbClr val="0071BC"/>
            </a:solidFill>
          </p:spPr>
        </p:sp>
      </p:grpSp>
      <p:grpSp>
        <p:nvGrpSpPr>
          <p:cNvPr id="8" name="Group 8">
            <a:extLst>
              <a:ext uri="{FF2B5EF4-FFF2-40B4-BE49-F238E27FC236}">
                <a16:creationId xmlns:a16="http://schemas.microsoft.com/office/drawing/2014/main" id="{93F5D979-66C9-88B3-A6F8-7946139A482A}"/>
              </a:ext>
            </a:extLst>
          </p:cNvPr>
          <p:cNvGrpSpPr/>
          <p:nvPr/>
        </p:nvGrpSpPr>
        <p:grpSpPr>
          <a:xfrm>
            <a:off x="12496429" y="4921996"/>
            <a:ext cx="3797165" cy="3669647"/>
            <a:chOff x="0" y="0"/>
            <a:chExt cx="4396462" cy="4248818"/>
          </a:xfrm>
        </p:grpSpPr>
        <p:sp>
          <p:nvSpPr>
            <p:cNvPr id="9" name="Freeform 9">
              <a:extLst>
                <a:ext uri="{FF2B5EF4-FFF2-40B4-BE49-F238E27FC236}">
                  <a16:creationId xmlns:a16="http://schemas.microsoft.com/office/drawing/2014/main" id="{D82E9226-D7CD-310F-F3EC-DF71FA7860A6}"/>
                </a:ext>
              </a:extLst>
            </p:cNvPr>
            <p:cNvSpPr/>
            <p:nvPr/>
          </p:nvSpPr>
          <p:spPr>
            <a:xfrm>
              <a:off x="0" y="0"/>
              <a:ext cx="4396486" cy="4248785"/>
            </a:xfrm>
            <a:custGeom>
              <a:avLst/>
              <a:gdLst/>
              <a:ahLst/>
              <a:cxnLst/>
              <a:rect l="l" t="t" r="r" b="b"/>
              <a:pathLst>
                <a:path w="4396486" h="4248785">
                  <a:moveTo>
                    <a:pt x="3618865" y="2573274"/>
                  </a:moveTo>
                  <a:cubicBezTo>
                    <a:pt x="4396486" y="1825244"/>
                    <a:pt x="4396486" y="1825244"/>
                    <a:pt x="4396486" y="1825244"/>
                  </a:cubicBezTo>
                  <a:cubicBezTo>
                    <a:pt x="3170301" y="628396"/>
                    <a:pt x="1585087" y="0"/>
                    <a:pt x="0" y="0"/>
                  </a:cubicBezTo>
                  <a:cubicBezTo>
                    <a:pt x="0" y="3440938"/>
                    <a:pt x="0" y="3440938"/>
                    <a:pt x="0" y="3440938"/>
                  </a:cubicBezTo>
                  <a:cubicBezTo>
                    <a:pt x="717804" y="3440938"/>
                    <a:pt x="1405636" y="3710178"/>
                    <a:pt x="1943989" y="4248785"/>
                  </a:cubicBezTo>
                  <a:cubicBezTo>
                    <a:pt x="2901061" y="3321177"/>
                    <a:pt x="2901061" y="3321177"/>
                    <a:pt x="2901061" y="3321177"/>
                  </a:cubicBezTo>
                  <a:cubicBezTo>
                    <a:pt x="3588893" y="3321177"/>
                    <a:pt x="3588893" y="3321177"/>
                    <a:pt x="3588893" y="3321177"/>
                  </a:cubicBezTo>
                  <a:lnTo>
                    <a:pt x="3618738" y="2573147"/>
                  </a:lnTo>
                  <a:close/>
                </a:path>
              </a:pathLst>
            </a:custGeom>
            <a:solidFill>
              <a:srgbClr val="18355D"/>
            </a:solidFill>
          </p:spPr>
        </p:sp>
      </p:grpSp>
      <p:grpSp>
        <p:nvGrpSpPr>
          <p:cNvPr id="10" name="Group 10">
            <a:extLst>
              <a:ext uri="{FF2B5EF4-FFF2-40B4-BE49-F238E27FC236}">
                <a16:creationId xmlns:a16="http://schemas.microsoft.com/office/drawing/2014/main" id="{9C17E0FA-9E7F-54D9-945A-01F52F6B6A4C}"/>
              </a:ext>
            </a:extLst>
          </p:cNvPr>
          <p:cNvGrpSpPr/>
          <p:nvPr/>
        </p:nvGrpSpPr>
        <p:grpSpPr>
          <a:xfrm>
            <a:off x="8723895" y="4921996"/>
            <a:ext cx="4211208" cy="3669647"/>
            <a:chOff x="0" y="0"/>
            <a:chExt cx="4875852" cy="4248818"/>
          </a:xfrm>
        </p:grpSpPr>
        <p:sp>
          <p:nvSpPr>
            <p:cNvPr id="11" name="Freeform 11">
              <a:extLst>
                <a:ext uri="{FF2B5EF4-FFF2-40B4-BE49-F238E27FC236}">
                  <a16:creationId xmlns:a16="http://schemas.microsoft.com/office/drawing/2014/main" id="{6FE839A7-99E1-4DA8-DDEA-AFE1CB241776}"/>
                </a:ext>
              </a:extLst>
            </p:cNvPr>
            <p:cNvSpPr/>
            <p:nvPr/>
          </p:nvSpPr>
          <p:spPr>
            <a:xfrm>
              <a:off x="0" y="0"/>
              <a:ext cx="4875784" cy="4248785"/>
            </a:xfrm>
            <a:custGeom>
              <a:avLst/>
              <a:gdLst/>
              <a:ahLst/>
              <a:cxnLst/>
              <a:rect l="l" t="t" r="r" b="b"/>
              <a:pathLst>
                <a:path w="4875784" h="4248785">
                  <a:moveTo>
                    <a:pt x="4367276" y="1077214"/>
                  </a:moveTo>
                  <a:cubicBezTo>
                    <a:pt x="4367276" y="0"/>
                    <a:pt x="4367276" y="0"/>
                    <a:pt x="4367276" y="0"/>
                  </a:cubicBezTo>
                  <a:cubicBezTo>
                    <a:pt x="2662301" y="0"/>
                    <a:pt x="1136650" y="718058"/>
                    <a:pt x="0" y="1825244"/>
                  </a:cubicBezTo>
                  <a:cubicBezTo>
                    <a:pt x="2452878" y="4248785"/>
                    <a:pt x="2452878" y="4248785"/>
                    <a:pt x="2452878" y="4248785"/>
                  </a:cubicBezTo>
                  <a:cubicBezTo>
                    <a:pt x="2931541" y="3769995"/>
                    <a:pt x="3619500" y="3440938"/>
                    <a:pt x="4367276" y="3440938"/>
                  </a:cubicBezTo>
                  <a:cubicBezTo>
                    <a:pt x="4367276" y="2124456"/>
                    <a:pt x="4367276" y="2124456"/>
                    <a:pt x="4367276" y="2124456"/>
                  </a:cubicBezTo>
                  <a:cubicBezTo>
                    <a:pt x="4875784" y="1615821"/>
                    <a:pt x="4875784" y="1615821"/>
                    <a:pt x="4875784" y="1615821"/>
                  </a:cubicBezTo>
                  <a:lnTo>
                    <a:pt x="4367276" y="1077214"/>
                  </a:lnTo>
                  <a:close/>
                </a:path>
              </a:pathLst>
            </a:custGeom>
            <a:solidFill>
              <a:srgbClr val="0071BC"/>
            </a:solidFill>
          </p:spPr>
        </p:sp>
      </p:grpSp>
      <p:grpSp>
        <p:nvGrpSpPr>
          <p:cNvPr id="12" name="Group 12">
            <a:extLst>
              <a:ext uri="{FF2B5EF4-FFF2-40B4-BE49-F238E27FC236}">
                <a16:creationId xmlns:a16="http://schemas.microsoft.com/office/drawing/2014/main" id="{B499C402-B8E4-8E50-D0AF-FC901FE29226}"/>
              </a:ext>
            </a:extLst>
          </p:cNvPr>
          <p:cNvGrpSpPr/>
          <p:nvPr/>
        </p:nvGrpSpPr>
        <p:grpSpPr>
          <a:xfrm>
            <a:off x="7173103" y="6497419"/>
            <a:ext cx="3669335" cy="3772846"/>
            <a:chOff x="0" y="0"/>
            <a:chExt cx="4248457" cy="4368305"/>
          </a:xfrm>
        </p:grpSpPr>
        <p:sp>
          <p:nvSpPr>
            <p:cNvPr id="13" name="Freeform 13">
              <a:extLst>
                <a:ext uri="{FF2B5EF4-FFF2-40B4-BE49-F238E27FC236}">
                  <a16:creationId xmlns:a16="http://schemas.microsoft.com/office/drawing/2014/main" id="{4AA257EE-D9A8-1699-FCC4-C3D1F882F25F}"/>
                </a:ext>
              </a:extLst>
            </p:cNvPr>
            <p:cNvSpPr/>
            <p:nvPr/>
          </p:nvSpPr>
          <p:spPr>
            <a:xfrm>
              <a:off x="0" y="0"/>
              <a:ext cx="4248531" cy="4368292"/>
            </a:xfrm>
            <a:custGeom>
              <a:avLst/>
              <a:gdLst/>
              <a:ahLst/>
              <a:cxnLst/>
              <a:rect l="l" t="t" r="r" b="b"/>
              <a:pathLst>
                <a:path w="4248531" h="4368292">
                  <a:moveTo>
                    <a:pt x="0" y="4368292"/>
                  </a:moveTo>
                  <a:cubicBezTo>
                    <a:pt x="3440684" y="4368292"/>
                    <a:pt x="3440684" y="4368292"/>
                    <a:pt x="3440684" y="4368292"/>
                  </a:cubicBezTo>
                  <a:cubicBezTo>
                    <a:pt x="3440684" y="3680079"/>
                    <a:pt x="3709924" y="2962021"/>
                    <a:pt x="4248531" y="2423541"/>
                  </a:cubicBezTo>
                  <a:cubicBezTo>
                    <a:pt x="3291078" y="1496060"/>
                    <a:pt x="3291078" y="1496060"/>
                    <a:pt x="3291078" y="1496060"/>
                  </a:cubicBezTo>
                  <a:cubicBezTo>
                    <a:pt x="3261106" y="748030"/>
                    <a:pt x="3261106" y="748030"/>
                    <a:pt x="3261106" y="748030"/>
                  </a:cubicBezTo>
                  <a:cubicBezTo>
                    <a:pt x="2573020" y="748030"/>
                    <a:pt x="2573020" y="748030"/>
                    <a:pt x="2573020" y="748030"/>
                  </a:cubicBezTo>
                  <a:cubicBezTo>
                    <a:pt x="1795145" y="0"/>
                    <a:pt x="1795145" y="0"/>
                    <a:pt x="1795145" y="0"/>
                  </a:cubicBezTo>
                  <a:cubicBezTo>
                    <a:pt x="598424" y="1196848"/>
                    <a:pt x="0" y="2782570"/>
                    <a:pt x="0" y="4368292"/>
                  </a:cubicBezTo>
                  <a:close/>
                </a:path>
              </a:pathLst>
            </a:custGeom>
            <a:solidFill>
              <a:srgbClr val="18355D"/>
            </a:solidFill>
          </p:spPr>
        </p:sp>
      </p:grpSp>
      <p:sp>
        <p:nvSpPr>
          <p:cNvPr id="22" name="TextBox 22">
            <a:extLst>
              <a:ext uri="{FF2B5EF4-FFF2-40B4-BE49-F238E27FC236}">
                <a16:creationId xmlns:a16="http://schemas.microsoft.com/office/drawing/2014/main" id="{A49652A6-1F94-505E-732F-C68E69963B43}"/>
              </a:ext>
            </a:extLst>
          </p:cNvPr>
          <p:cNvSpPr txBox="1"/>
          <p:nvPr/>
        </p:nvSpPr>
        <p:spPr>
          <a:xfrm>
            <a:off x="10167514" y="5709070"/>
            <a:ext cx="2081750" cy="1525320"/>
          </a:xfrm>
          <a:prstGeom prst="rect">
            <a:avLst/>
          </a:prstGeom>
        </p:spPr>
        <p:txBody>
          <a:bodyPr lIns="0" tIns="0" rIns="0" bIns="0" rtlCol="0" anchor="t">
            <a:spAutoFit/>
          </a:bodyPr>
          <a:lstStyle/>
          <a:p>
            <a:pPr marL="0" lvl="0" indent="0" algn="ctr">
              <a:lnSpc>
                <a:spcPts val="11420"/>
              </a:lnSpc>
              <a:spcBef>
                <a:spcPct val="0"/>
              </a:spcBef>
            </a:pPr>
            <a:r>
              <a:rPr lang="en-US" sz="8275" spc="289">
                <a:solidFill>
                  <a:srgbClr val="FFFFFF"/>
                </a:solidFill>
                <a:latin typeface="Codec Pro ExtraBold"/>
                <a:ea typeface="Codec Pro ExtraBold"/>
                <a:cs typeface="Codec Pro ExtraBold"/>
                <a:sym typeface="Codec Pro ExtraBold"/>
              </a:rPr>
              <a:t>02</a:t>
            </a:r>
          </a:p>
        </p:txBody>
      </p:sp>
      <p:sp>
        <p:nvSpPr>
          <p:cNvPr id="23" name="TextBox 23">
            <a:extLst>
              <a:ext uri="{FF2B5EF4-FFF2-40B4-BE49-F238E27FC236}">
                <a16:creationId xmlns:a16="http://schemas.microsoft.com/office/drawing/2014/main" id="{127E4C2C-C5FB-F415-4260-8BF69F1D40EB}"/>
              </a:ext>
            </a:extLst>
          </p:cNvPr>
          <p:cNvSpPr txBox="1"/>
          <p:nvPr/>
        </p:nvSpPr>
        <p:spPr>
          <a:xfrm>
            <a:off x="7966895" y="8019201"/>
            <a:ext cx="2081750" cy="1525320"/>
          </a:xfrm>
          <a:prstGeom prst="rect">
            <a:avLst/>
          </a:prstGeom>
        </p:spPr>
        <p:txBody>
          <a:bodyPr lIns="0" tIns="0" rIns="0" bIns="0" rtlCol="0" anchor="t">
            <a:spAutoFit/>
          </a:bodyPr>
          <a:lstStyle/>
          <a:p>
            <a:pPr marL="0" lvl="0" indent="0" algn="ctr">
              <a:lnSpc>
                <a:spcPts val="11420"/>
              </a:lnSpc>
              <a:spcBef>
                <a:spcPct val="0"/>
              </a:spcBef>
            </a:pPr>
            <a:r>
              <a:rPr lang="en-US" sz="8275" spc="289">
                <a:solidFill>
                  <a:srgbClr val="FFFFFF"/>
                </a:solidFill>
                <a:latin typeface="Codec Pro ExtraBold"/>
                <a:ea typeface="Codec Pro ExtraBold"/>
                <a:cs typeface="Codec Pro ExtraBold"/>
                <a:sym typeface="Codec Pro ExtraBold"/>
              </a:rPr>
              <a:t>01</a:t>
            </a:r>
          </a:p>
        </p:txBody>
      </p:sp>
      <p:sp>
        <p:nvSpPr>
          <p:cNvPr id="24" name="TextBox 24">
            <a:extLst>
              <a:ext uri="{FF2B5EF4-FFF2-40B4-BE49-F238E27FC236}">
                <a16:creationId xmlns:a16="http://schemas.microsoft.com/office/drawing/2014/main" id="{7DE116FC-5E45-85FD-583B-F20B51D96102}"/>
              </a:ext>
            </a:extLst>
          </p:cNvPr>
          <p:cNvSpPr txBox="1"/>
          <p:nvPr/>
        </p:nvSpPr>
        <p:spPr>
          <a:xfrm>
            <a:off x="12935103" y="5675197"/>
            <a:ext cx="2081750" cy="1525320"/>
          </a:xfrm>
          <a:prstGeom prst="rect">
            <a:avLst/>
          </a:prstGeom>
        </p:spPr>
        <p:txBody>
          <a:bodyPr lIns="0" tIns="0" rIns="0" bIns="0" rtlCol="0" anchor="t">
            <a:spAutoFit/>
          </a:bodyPr>
          <a:lstStyle/>
          <a:p>
            <a:pPr marL="0" lvl="0" indent="0" algn="ctr">
              <a:lnSpc>
                <a:spcPts val="11420"/>
              </a:lnSpc>
              <a:spcBef>
                <a:spcPct val="0"/>
              </a:spcBef>
            </a:pPr>
            <a:r>
              <a:rPr lang="en-US" sz="8275" spc="289">
                <a:solidFill>
                  <a:srgbClr val="FFFFFF"/>
                </a:solidFill>
                <a:latin typeface="Codec Pro ExtraBold"/>
                <a:ea typeface="Codec Pro ExtraBold"/>
                <a:cs typeface="Codec Pro ExtraBold"/>
                <a:sym typeface="Codec Pro ExtraBold"/>
              </a:rPr>
              <a:t>03</a:t>
            </a:r>
          </a:p>
        </p:txBody>
      </p:sp>
      <p:sp>
        <p:nvSpPr>
          <p:cNvPr id="25" name="TextBox 25">
            <a:extLst>
              <a:ext uri="{FF2B5EF4-FFF2-40B4-BE49-F238E27FC236}">
                <a16:creationId xmlns:a16="http://schemas.microsoft.com/office/drawing/2014/main" id="{089CFBE3-147C-B4AD-2256-ADC756FA91C7}"/>
              </a:ext>
            </a:extLst>
          </p:cNvPr>
          <p:cNvSpPr txBox="1"/>
          <p:nvPr/>
        </p:nvSpPr>
        <p:spPr>
          <a:xfrm>
            <a:off x="14969156" y="7810365"/>
            <a:ext cx="2081750" cy="1525320"/>
          </a:xfrm>
          <a:prstGeom prst="rect">
            <a:avLst/>
          </a:prstGeom>
        </p:spPr>
        <p:txBody>
          <a:bodyPr lIns="0" tIns="0" rIns="0" bIns="0" rtlCol="0" anchor="t">
            <a:spAutoFit/>
          </a:bodyPr>
          <a:lstStyle/>
          <a:p>
            <a:pPr marL="0" lvl="0" indent="0" algn="ctr">
              <a:lnSpc>
                <a:spcPts val="11420"/>
              </a:lnSpc>
              <a:spcBef>
                <a:spcPct val="0"/>
              </a:spcBef>
            </a:pPr>
            <a:r>
              <a:rPr lang="en-US" sz="8275" spc="289">
                <a:solidFill>
                  <a:srgbClr val="FFFFFF"/>
                </a:solidFill>
                <a:latin typeface="Codec Pro ExtraBold"/>
                <a:ea typeface="Codec Pro ExtraBold"/>
                <a:cs typeface="Codec Pro ExtraBold"/>
                <a:sym typeface="Codec Pro ExtraBold"/>
              </a:rPr>
              <a:t>04</a:t>
            </a:r>
          </a:p>
        </p:txBody>
      </p:sp>
      <p:sp>
        <p:nvSpPr>
          <p:cNvPr id="27" name="TextBox 26">
            <a:extLst>
              <a:ext uri="{FF2B5EF4-FFF2-40B4-BE49-F238E27FC236}">
                <a16:creationId xmlns:a16="http://schemas.microsoft.com/office/drawing/2014/main" id="{CC4C5F65-CE46-A163-8197-C34E4894CBC4}"/>
              </a:ext>
            </a:extLst>
          </p:cNvPr>
          <p:cNvSpPr txBox="1"/>
          <p:nvPr/>
        </p:nvSpPr>
        <p:spPr>
          <a:xfrm>
            <a:off x="428383" y="2564025"/>
            <a:ext cx="7501766" cy="6002028"/>
          </a:xfrm>
          <a:prstGeom prst="rect">
            <a:avLst/>
          </a:prstGeom>
          <a:noFill/>
        </p:spPr>
        <p:txBody>
          <a:bodyPr wrap="square" rtlCol="0">
            <a:spAutoFit/>
          </a:bodyPr>
          <a:lstStyle/>
          <a:p>
            <a:pPr marL="514350" indent="-514350">
              <a:lnSpc>
                <a:spcPct val="200000"/>
              </a:lnSpc>
              <a:buFont typeface="+mj-lt"/>
              <a:buAutoNum type="arabicPeriod"/>
            </a:pPr>
            <a:r>
              <a:rPr lang="en-US" sz="2800" dirty="0">
                <a:latin typeface="Open Sans" panose="020B0606030504020204" pitchFamily="34" charset="0"/>
                <a:ea typeface="Open Sans" panose="020B0606030504020204" pitchFamily="34" charset="0"/>
                <a:cs typeface="Open Sans" panose="020B0606030504020204" pitchFamily="34" charset="0"/>
              </a:rPr>
              <a:t>- Enhance accuracy in climate forecasting  </a:t>
            </a:r>
          </a:p>
          <a:p>
            <a:pPr marL="514350" indent="-514350">
              <a:lnSpc>
                <a:spcPct val="200000"/>
              </a:lnSpc>
              <a:buFont typeface="+mj-lt"/>
              <a:buAutoNum type="arabicPeriod"/>
            </a:pPr>
            <a:r>
              <a:rPr lang="en-US" sz="2800" dirty="0">
                <a:latin typeface="Open Sans" panose="020B0606030504020204" pitchFamily="34" charset="0"/>
                <a:ea typeface="Open Sans" panose="020B0606030504020204" pitchFamily="34" charset="0"/>
                <a:cs typeface="Open Sans" panose="020B0606030504020204" pitchFamily="34" charset="0"/>
              </a:rPr>
              <a:t>- Identify patterns driving climate change  </a:t>
            </a:r>
          </a:p>
          <a:p>
            <a:pPr marL="514350" indent="-514350">
              <a:lnSpc>
                <a:spcPct val="200000"/>
              </a:lnSpc>
              <a:buFont typeface="+mj-lt"/>
              <a:buAutoNum type="arabicPeriod"/>
            </a:pPr>
            <a:r>
              <a:rPr lang="en-US" sz="2800" dirty="0">
                <a:latin typeface="Open Sans" panose="020B0606030504020204" pitchFamily="34" charset="0"/>
                <a:ea typeface="Open Sans" panose="020B0606030504020204" pitchFamily="34" charset="0"/>
                <a:cs typeface="Open Sans" panose="020B0606030504020204" pitchFamily="34" charset="0"/>
              </a:rPr>
              <a:t>- Support adaptation and mitigation strategies  </a:t>
            </a:r>
          </a:p>
          <a:p>
            <a:pPr marL="514350" indent="-514350">
              <a:lnSpc>
                <a:spcPct val="200000"/>
              </a:lnSpc>
              <a:buFont typeface="+mj-lt"/>
              <a:buAutoNum type="arabicPeriod"/>
            </a:pPr>
            <a:r>
              <a:rPr lang="en-US" sz="2800" dirty="0">
                <a:latin typeface="Open Sans" panose="020B0606030504020204" pitchFamily="34" charset="0"/>
                <a:ea typeface="Open Sans" panose="020B0606030504020204" pitchFamily="34" charset="0"/>
                <a:cs typeface="Open Sans" panose="020B0606030504020204" pitchFamily="34" charset="0"/>
              </a:rPr>
              <a:t>- Visualize future climate scenarios  </a:t>
            </a:r>
          </a:p>
          <a:p>
            <a:pPr marL="514350" indent="-514350">
              <a:lnSpc>
                <a:spcPct val="200000"/>
              </a:lnSpc>
              <a:buFont typeface="+mj-lt"/>
              <a:buAutoNum type="arabicPeriod"/>
            </a:pPr>
            <a:r>
              <a:rPr lang="en-US" sz="2800" dirty="0">
                <a:latin typeface="Open Sans" panose="020B0606030504020204" pitchFamily="34" charset="0"/>
                <a:ea typeface="Open Sans" panose="020B0606030504020204" pitchFamily="34" charset="0"/>
                <a:cs typeface="Open Sans" panose="020B0606030504020204" pitchFamily="34" charset="0"/>
              </a:rPr>
              <a:t>- Aid informed decision-making and emphasize climate urgency</a:t>
            </a:r>
            <a:endParaRPr lang="en-IN"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4">
            <a:extLst>
              <a:ext uri="{FF2B5EF4-FFF2-40B4-BE49-F238E27FC236}">
                <a16:creationId xmlns:a16="http://schemas.microsoft.com/office/drawing/2014/main" id="{E2502BC2-7CD3-A9EC-0334-C4749E1F6EAC}"/>
              </a:ext>
            </a:extLst>
          </p:cNvPr>
          <p:cNvSpPr/>
          <p:nvPr/>
        </p:nvSpPr>
        <p:spPr>
          <a:xfrm>
            <a:off x="-1458316" y="-1458316"/>
            <a:ext cx="3233992" cy="3233992"/>
          </a:xfrm>
          <a:custGeom>
            <a:avLst/>
            <a:gdLst/>
            <a:ahLst/>
            <a:cxnLst/>
            <a:rect l="l" t="t" r="r" b="b"/>
            <a:pathLst>
              <a:path w="3233992" h="3233992">
                <a:moveTo>
                  <a:pt x="0" y="0"/>
                </a:moveTo>
                <a:lnTo>
                  <a:pt x="3233992" y="0"/>
                </a:lnTo>
                <a:lnTo>
                  <a:pt x="3233992" y="3233992"/>
                </a:lnTo>
                <a:lnTo>
                  <a:pt x="0" y="3233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2" name="Freeform 3">
            <a:extLst>
              <a:ext uri="{FF2B5EF4-FFF2-40B4-BE49-F238E27FC236}">
                <a16:creationId xmlns:a16="http://schemas.microsoft.com/office/drawing/2014/main" id="{4F211CCF-1287-E0A2-5963-9BC58996D4DD}"/>
              </a:ext>
            </a:extLst>
          </p:cNvPr>
          <p:cNvSpPr/>
          <p:nvPr/>
        </p:nvSpPr>
        <p:spPr>
          <a:xfrm>
            <a:off x="14343926" y="-4849751"/>
            <a:ext cx="7681347" cy="7681347"/>
          </a:xfrm>
          <a:custGeom>
            <a:avLst/>
            <a:gdLst/>
            <a:ahLst/>
            <a:cxnLst/>
            <a:rect l="l" t="t" r="r" b="b"/>
            <a:pathLst>
              <a:path w="7681347" h="7681347">
                <a:moveTo>
                  <a:pt x="0" y="0"/>
                </a:moveTo>
                <a:lnTo>
                  <a:pt x="7681347" y="0"/>
                </a:lnTo>
                <a:lnTo>
                  <a:pt x="7681347" y="7681347"/>
                </a:lnTo>
                <a:lnTo>
                  <a:pt x="0" y="76813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407904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35869-72D5-66E6-1EDA-A08BD27858F9}"/>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BFD3A00B-1F02-501A-7761-57500A7CC1F4}"/>
              </a:ext>
            </a:extLst>
          </p:cNvPr>
          <p:cNvSpPr txBox="1"/>
          <p:nvPr/>
        </p:nvSpPr>
        <p:spPr>
          <a:xfrm>
            <a:off x="935171" y="-55715"/>
            <a:ext cx="16985366" cy="1338059"/>
          </a:xfrm>
          <a:prstGeom prst="rect">
            <a:avLst/>
          </a:prstGeom>
        </p:spPr>
        <p:txBody>
          <a:bodyPr wrap="square" lIns="0" tIns="0" rIns="0" bIns="0" rtlCol="0" anchor="t">
            <a:spAutoFit/>
          </a:bodyPr>
          <a:lstStyle/>
          <a:p>
            <a:pPr marL="0" lvl="0" indent="0" algn="ctr">
              <a:lnSpc>
                <a:spcPts val="11804"/>
              </a:lnSpc>
              <a:spcBef>
                <a:spcPct val="0"/>
              </a:spcBef>
            </a:pPr>
            <a:r>
              <a:rPr lang="en-IN" sz="6000" dirty="0">
                <a:latin typeface="+mj-lt"/>
                <a:cs typeface="Arial" panose="020B0604020202020204" pitchFamily="34" charset="0"/>
              </a:rPr>
              <a:t>Data Description &amp; Preprocessing</a:t>
            </a:r>
            <a:endParaRPr lang="en-US" sz="6000" spc="299" dirty="0">
              <a:latin typeface="+mj-lt"/>
              <a:ea typeface="Codec Pro ExtraBold"/>
              <a:cs typeface="Arial" panose="020B0604020202020204" pitchFamily="34" charset="0"/>
              <a:sym typeface="Codec Pro ExtraBold"/>
            </a:endParaRPr>
          </a:p>
        </p:txBody>
      </p:sp>
      <p:sp>
        <p:nvSpPr>
          <p:cNvPr id="20" name="Rectangle 4">
            <a:extLst>
              <a:ext uri="{FF2B5EF4-FFF2-40B4-BE49-F238E27FC236}">
                <a16:creationId xmlns:a16="http://schemas.microsoft.com/office/drawing/2014/main" id="{A336B508-9E8E-D0E7-3AE3-B186E23EB7E3}"/>
              </a:ext>
            </a:extLst>
          </p:cNvPr>
          <p:cNvSpPr>
            <a:spLocks noChangeArrowheads="1"/>
          </p:cNvSpPr>
          <p:nvPr/>
        </p:nvSpPr>
        <p:spPr bwMode="auto">
          <a:xfrm>
            <a:off x="0" y="-356173"/>
            <a:ext cx="1668780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i="0" u="none" strike="noStrike" cap="none" normalizeH="0" baseline="0" dirty="0">
              <a:ln>
                <a:noFill/>
              </a:ln>
              <a:solidFill>
                <a:schemeClr val="tx1"/>
              </a:solidFill>
              <a:effectLst/>
              <a:latin typeface="Arial" panose="020B0604020202020204" pitchFamily="34" charset="0"/>
            </a:endParaRPr>
          </a:p>
        </p:txBody>
      </p:sp>
      <p:sp>
        <p:nvSpPr>
          <p:cNvPr id="36" name="Freeform 4">
            <a:extLst>
              <a:ext uri="{FF2B5EF4-FFF2-40B4-BE49-F238E27FC236}">
                <a16:creationId xmlns:a16="http://schemas.microsoft.com/office/drawing/2014/main" id="{D598AF12-554B-481A-F6BB-39823DB511DF}"/>
              </a:ext>
            </a:extLst>
          </p:cNvPr>
          <p:cNvSpPr/>
          <p:nvPr/>
        </p:nvSpPr>
        <p:spPr>
          <a:xfrm>
            <a:off x="-1458316" y="-1458316"/>
            <a:ext cx="3233992" cy="3233992"/>
          </a:xfrm>
          <a:custGeom>
            <a:avLst/>
            <a:gdLst/>
            <a:ahLst/>
            <a:cxnLst/>
            <a:rect l="l" t="t" r="r" b="b"/>
            <a:pathLst>
              <a:path w="3233992" h="3233992">
                <a:moveTo>
                  <a:pt x="0" y="0"/>
                </a:moveTo>
                <a:lnTo>
                  <a:pt x="3233992" y="0"/>
                </a:lnTo>
                <a:lnTo>
                  <a:pt x="3233992" y="3233992"/>
                </a:lnTo>
                <a:lnTo>
                  <a:pt x="0" y="32339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8" name="TextBox 37">
            <a:extLst>
              <a:ext uri="{FF2B5EF4-FFF2-40B4-BE49-F238E27FC236}">
                <a16:creationId xmlns:a16="http://schemas.microsoft.com/office/drawing/2014/main" id="{60392169-49A3-1DE6-9473-BD7BE4AA3FE7}"/>
              </a:ext>
            </a:extLst>
          </p:cNvPr>
          <p:cNvSpPr txBox="1"/>
          <p:nvPr/>
        </p:nvSpPr>
        <p:spPr>
          <a:xfrm>
            <a:off x="1981200" y="1254387"/>
            <a:ext cx="14295120" cy="8425063"/>
          </a:xfrm>
          <a:prstGeom prst="rect">
            <a:avLst/>
          </a:prstGeom>
          <a:noFill/>
        </p:spPr>
        <p:txBody>
          <a:bodyPr wrap="square">
            <a:spAutoFit/>
          </a:bodyPr>
          <a:lstStyle/>
          <a:p>
            <a:pPr marL="0" marR="0" indent="0" algn="l" rtl="0" eaLnBrk="0" fontAlgn="base" latinLnBrk="0" hangingPunct="0">
              <a:lnSpc>
                <a:spcPct val="150000"/>
              </a:lnSpc>
            </a:pPr>
            <a:r>
              <a:rPr lang="en-US" sz="2800" i="0" kern="1200" baseline="0" dirty="0">
                <a:ln>
                  <a:noFill/>
                </a:ln>
                <a:solidFill>
                  <a:srgbClr val="000000"/>
                </a:solidFill>
                <a:effectLst/>
                <a:ea typeface="+mn-ea"/>
                <a:cs typeface="+mn-cs"/>
              </a:rPr>
              <a:t>- </a:t>
            </a:r>
            <a:r>
              <a:rPr lang="en-US" sz="2800" b="1" i="0" kern="1200" baseline="0" dirty="0">
                <a:ln>
                  <a:noFill/>
                </a:ln>
                <a:solidFill>
                  <a:srgbClr val="000000"/>
                </a:solidFill>
                <a:effectLst/>
                <a:ea typeface="+mn-ea"/>
                <a:cs typeface="+mn-cs"/>
              </a:rPr>
              <a:t>Dataset Columns:</a:t>
            </a:r>
            <a:endParaRPr lang="en-IN" sz="2800" dirty="0">
              <a:effectLst/>
            </a:endParaRPr>
          </a:p>
          <a:p>
            <a:pPr marL="0" marR="0" indent="0" algn="l" rtl="0" eaLnBrk="0" fontAlgn="base" latinLnBrk="0" hangingPunct="0">
              <a:lnSpc>
                <a:spcPct val="150000"/>
              </a:lnSpc>
            </a:pPr>
            <a:r>
              <a:rPr lang="en-US" sz="2800" i="0" kern="1200" baseline="0" dirty="0">
                <a:ln>
                  <a:noFill/>
                </a:ln>
                <a:solidFill>
                  <a:srgbClr val="000000"/>
                </a:solidFill>
                <a:effectLst/>
                <a:ea typeface="+mn-ea"/>
                <a:cs typeface="+mn-cs"/>
              </a:rPr>
              <a:t>  - Date (timestamp of observation)</a:t>
            </a:r>
            <a:endParaRPr lang="en-IN" sz="2800" dirty="0">
              <a:effectLst/>
            </a:endParaRPr>
          </a:p>
          <a:p>
            <a:pPr marL="0" marR="0" indent="0" algn="l" rtl="0" eaLnBrk="0" fontAlgn="base" latinLnBrk="0" hangingPunct="0">
              <a:lnSpc>
                <a:spcPct val="150000"/>
              </a:lnSpc>
            </a:pPr>
            <a:r>
              <a:rPr lang="en-US" sz="2800" i="0" kern="1200" baseline="0" dirty="0">
                <a:ln>
                  <a:noFill/>
                </a:ln>
                <a:solidFill>
                  <a:srgbClr val="000000"/>
                </a:solidFill>
                <a:effectLst/>
                <a:ea typeface="+mn-ea"/>
                <a:cs typeface="+mn-cs"/>
              </a:rPr>
              <a:t>  - </a:t>
            </a:r>
            <a:r>
              <a:rPr lang="en-US" sz="2800" i="0" kern="1200" baseline="0" dirty="0" err="1">
                <a:ln>
                  <a:noFill/>
                </a:ln>
                <a:solidFill>
                  <a:srgbClr val="000000"/>
                </a:solidFill>
                <a:effectLst/>
                <a:ea typeface="+mn-ea"/>
                <a:cs typeface="+mn-cs"/>
              </a:rPr>
              <a:t>AverageTemperature</a:t>
            </a:r>
            <a:r>
              <a:rPr lang="en-US" sz="2800" i="0" kern="1200" baseline="0" dirty="0">
                <a:ln>
                  <a:noFill/>
                </a:ln>
                <a:solidFill>
                  <a:srgbClr val="000000"/>
                </a:solidFill>
                <a:effectLst/>
                <a:ea typeface="+mn-ea"/>
                <a:cs typeface="+mn-cs"/>
              </a:rPr>
              <a:t> (monthly average temperature)</a:t>
            </a:r>
            <a:endParaRPr lang="en-IN" sz="2800" dirty="0">
              <a:effectLst/>
            </a:endParaRPr>
          </a:p>
          <a:p>
            <a:pPr marL="0" marR="0" indent="0" algn="l" rtl="0" eaLnBrk="0" fontAlgn="base" latinLnBrk="0" hangingPunct="0">
              <a:lnSpc>
                <a:spcPct val="150000"/>
              </a:lnSpc>
            </a:pPr>
            <a:r>
              <a:rPr lang="en-US" sz="2800" i="0" kern="1200" baseline="0" dirty="0">
                <a:ln>
                  <a:noFill/>
                </a:ln>
                <a:solidFill>
                  <a:srgbClr val="000000"/>
                </a:solidFill>
                <a:effectLst/>
                <a:ea typeface="+mn-ea"/>
                <a:cs typeface="+mn-cs"/>
              </a:rPr>
              <a:t>  - </a:t>
            </a:r>
            <a:r>
              <a:rPr lang="en-US" sz="2800" i="0" kern="1200" baseline="0" dirty="0" err="1">
                <a:ln>
                  <a:noFill/>
                </a:ln>
                <a:solidFill>
                  <a:srgbClr val="000000"/>
                </a:solidFill>
                <a:effectLst/>
                <a:ea typeface="+mn-ea"/>
                <a:cs typeface="+mn-cs"/>
              </a:rPr>
              <a:t>AverageTemperatureUncertainty</a:t>
            </a:r>
            <a:r>
              <a:rPr lang="en-US" sz="2800" i="0" kern="1200" baseline="0" dirty="0">
                <a:ln>
                  <a:noFill/>
                </a:ln>
                <a:solidFill>
                  <a:srgbClr val="000000"/>
                </a:solidFill>
                <a:effectLst/>
                <a:ea typeface="+mn-ea"/>
                <a:cs typeface="+mn-cs"/>
              </a:rPr>
              <a:t> (temperature measurement uncertainty)</a:t>
            </a:r>
            <a:endParaRPr lang="en-IN" sz="2800" dirty="0">
              <a:effectLst/>
            </a:endParaRPr>
          </a:p>
          <a:p>
            <a:pPr marL="0" marR="0" indent="0" algn="l" rtl="0" eaLnBrk="0" fontAlgn="base" latinLnBrk="0" hangingPunct="0">
              <a:lnSpc>
                <a:spcPct val="150000"/>
              </a:lnSpc>
            </a:pPr>
            <a:r>
              <a:rPr lang="en-US" sz="2800" i="0" kern="1200" baseline="0" dirty="0">
                <a:ln>
                  <a:noFill/>
                </a:ln>
                <a:solidFill>
                  <a:srgbClr val="000000"/>
                </a:solidFill>
                <a:effectLst/>
                <a:ea typeface="+mn-ea"/>
                <a:cs typeface="+mn-cs"/>
              </a:rPr>
              <a:t>  - City &amp; Country </a:t>
            </a:r>
            <a:r>
              <a:rPr lang="en-US" sz="2800" i="0" kern="1200" baseline="0" dirty="0" err="1">
                <a:ln>
                  <a:noFill/>
                </a:ln>
                <a:solidFill>
                  <a:srgbClr val="000000"/>
                </a:solidFill>
                <a:effectLst/>
                <a:ea typeface="+mn-ea"/>
                <a:cs typeface="+mn-cs"/>
              </a:rPr>
              <a:t>e.g</a:t>
            </a:r>
            <a:r>
              <a:rPr lang="en-US" sz="2800" i="0" kern="1200" baseline="0" dirty="0">
                <a:ln>
                  <a:noFill/>
                </a:ln>
                <a:solidFill>
                  <a:srgbClr val="000000"/>
                </a:solidFill>
                <a:effectLst/>
                <a:ea typeface="+mn-ea"/>
                <a:cs typeface="+mn-cs"/>
              </a:rPr>
              <a:t> (Århus, Denmark)</a:t>
            </a:r>
            <a:endParaRPr lang="en-IN" sz="2800" dirty="0">
              <a:effectLst/>
            </a:endParaRPr>
          </a:p>
          <a:p>
            <a:pPr marL="0" marR="0" indent="0" algn="l" rtl="0" eaLnBrk="0" fontAlgn="base" latinLnBrk="0" hangingPunct="0">
              <a:lnSpc>
                <a:spcPct val="150000"/>
              </a:lnSpc>
            </a:pPr>
            <a:r>
              <a:rPr lang="en-US" sz="2800" i="0" kern="1200" baseline="0" dirty="0">
                <a:ln>
                  <a:noFill/>
                </a:ln>
                <a:solidFill>
                  <a:srgbClr val="000000"/>
                </a:solidFill>
                <a:effectLst/>
                <a:ea typeface="+mn-ea"/>
                <a:cs typeface="+mn-cs"/>
              </a:rPr>
              <a:t>  - Latitude &amp; Longitude (geographical coordinates)</a:t>
            </a:r>
            <a:endParaRPr lang="en-IN" sz="2800" dirty="0">
              <a:effectLst/>
            </a:endParaRPr>
          </a:p>
          <a:p>
            <a:pPr marL="0" marR="0" indent="0" algn="l" rtl="0" eaLnBrk="0" fontAlgn="base" latinLnBrk="0" hangingPunct="0">
              <a:lnSpc>
                <a:spcPct val="150000"/>
              </a:lnSpc>
            </a:pPr>
            <a:r>
              <a:rPr lang="en-US" sz="2800" i="0" kern="1200" baseline="0" dirty="0">
                <a:ln>
                  <a:noFill/>
                </a:ln>
                <a:solidFill>
                  <a:srgbClr val="000000"/>
                </a:solidFill>
                <a:effectLst/>
                <a:ea typeface="+mn-ea"/>
                <a:cs typeface="+mn-cs"/>
              </a:rPr>
              <a:t>- </a:t>
            </a:r>
            <a:r>
              <a:rPr lang="en-US" sz="2800" b="1" i="0" kern="1200" baseline="0" dirty="0">
                <a:ln>
                  <a:noFill/>
                </a:ln>
                <a:solidFill>
                  <a:srgbClr val="000000"/>
                </a:solidFill>
                <a:effectLst/>
                <a:ea typeface="+mn-ea"/>
                <a:cs typeface="+mn-cs"/>
              </a:rPr>
              <a:t>Data Cleaning:</a:t>
            </a:r>
            <a:endParaRPr lang="en-IN" sz="2800" dirty="0">
              <a:effectLst/>
            </a:endParaRPr>
          </a:p>
          <a:p>
            <a:pPr marL="0" marR="0" indent="0" algn="l" rtl="0" eaLnBrk="0" fontAlgn="base" latinLnBrk="0" hangingPunct="0">
              <a:lnSpc>
                <a:spcPct val="150000"/>
              </a:lnSpc>
            </a:pPr>
            <a:r>
              <a:rPr lang="en-US" sz="2800" i="0" kern="1200" baseline="0" dirty="0">
                <a:ln>
                  <a:noFill/>
                </a:ln>
                <a:solidFill>
                  <a:srgbClr val="000000"/>
                </a:solidFill>
                <a:effectLst/>
                <a:ea typeface="+mn-ea"/>
                <a:cs typeface="+mn-cs"/>
              </a:rPr>
              <a:t>  - Removed rows with missing temperature data</a:t>
            </a:r>
            <a:endParaRPr lang="en-IN" sz="2800" dirty="0">
              <a:effectLst/>
            </a:endParaRPr>
          </a:p>
          <a:p>
            <a:pPr marL="0" marR="0" indent="0" algn="l" rtl="0" eaLnBrk="0" fontAlgn="base" latinLnBrk="0" hangingPunct="0">
              <a:lnSpc>
                <a:spcPct val="150000"/>
              </a:lnSpc>
            </a:pPr>
            <a:r>
              <a:rPr lang="en-US" sz="2800" i="0" kern="1200" baseline="0" dirty="0">
                <a:ln>
                  <a:noFill/>
                </a:ln>
                <a:solidFill>
                  <a:srgbClr val="000000"/>
                </a:solidFill>
                <a:effectLst/>
                <a:ea typeface="+mn-ea"/>
                <a:cs typeface="+mn-cs"/>
              </a:rPr>
              <a:t>  - Filtered relevant columns (temperature and uncertainty)</a:t>
            </a:r>
            <a:endParaRPr lang="en-IN" sz="2800" dirty="0">
              <a:effectLst/>
            </a:endParaRPr>
          </a:p>
          <a:p>
            <a:pPr marL="0" marR="0" indent="0" algn="l" rtl="0" eaLnBrk="0" fontAlgn="base" latinLnBrk="0" hangingPunct="0">
              <a:lnSpc>
                <a:spcPct val="150000"/>
              </a:lnSpc>
            </a:pPr>
            <a:r>
              <a:rPr lang="en-US" sz="2800" i="0" kern="1200" baseline="0" dirty="0">
                <a:ln>
                  <a:noFill/>
                </a:ln>
                <a:solidFill>
                  <a:srgbClr val="000000"/>
                </a:solidFill>
                <a:effectLst/>
                <a:ea typeface="+mn-ea"/>
                <a:cs typeface="+mn-cs"/>
              </a:rPr>
              <a:t>  - Structured Date column for analysis</a:t>
            </a:r>
            <a:endParaRPr lang="en-IN" sz="2800" dirty="0">
              <a:effectLst/>
            </a:endParaRPr>
          </a:p>
          <a:p>
            <a:pPr marL="0" marR="0" indent="0" algn="l" rtl="0" eaLnBrk="0" fontAlgn="base" latinLnBrk="0" hangingPunct="0">
              <a:lnSpc>
                <a:spcPct val="150000"/>
              </a:lnSpc>
            </a:pPr>
            <a:r>
              <a:rPr lang="en-US" sz="2800" i="0" kern="1200" baseline="0" dirty="0">
                <a:ln>
                  <a:noFill/>
                </a:ln>
                <a:solidFill>
                  <a:srgbClr val="000000"/>
                </a:solidFill>
                <a:effectLst/>
                <a:ea typeface="+mn-ea"/>
                <a:cs typeface="+mn-cs"/>
              </a:rPr>
              <a:t>- </a:t>
            </a:r>
            <a:r>
              <a:rPr lang="en-US" sz="2800" b="1" i="0" kern="1200" baseline="0" dirty="0">
                <a:ln>
                  <a:noFill/>
                </a:ln>
                <a:solidFill>
                  <a:srgbClr val="000000"/>
                </a:solidFill>
                <a:effectLst/>
                <a:ea typeface="+mn-ea"/>
                <a:cs typeface="+mn-cs"/>
              </a:rPr>
              <a:t>Scaling &amp; Normalization:</a:t>
            </a:r>
            <a:endParaRPr lang="en-IN" sz="2800" dirty="0">
              <a:effectLst/>
            </a:endParaRPr>
          </a:p>
          <a:p>
            <a:pPr marL="0" marR="0" indent="0" algn="l" rtl="0" eaLnBrk="0" fontAlgn="base" latinLnBrk="0" hangingPunct="0">
              <a:lnSpc>
                <a:spcPct val="150000"/>
              </a:lnSpc>
            </a:pPr>
            <a:r>
              <a:rPr lang="en-US" sz="2800" i="0" kern="1200" baseline="0" dirty="0">
                <a:ln>
                  <a:noFill/>
                </a:ln>
                <a:solidFill>
                  <a:srgbClr val="000000"/>
                </a:solidFill>
                <a:effectLst/>
                <a:ea typeface="+mn-ea"/>
                <a:cs typeface="+mn-cs"/>
              </a:rPr>
              <a:t>  - Standardized temperature and uncertainty values</a:t>
            </a:r>
            <a:endParaRPr lang="en-IN" sz="2800" dirty="0">
              <a:effectLst/>
            </a:endParaRPr>
          </a:p>
          <a:p>
            <a:pPr marL="0" marR="0" indent="0" algn="l" rtl="0" eaLnBrk="0" fontAlgn="base" latinLnBrk="0" hangingPunct="0">
              <a:lnSpc>
                <a:spcPct val="150000"/>
              </a:lnSpc>
            </a:pPr>
            <a:r>
              <a:rPr lang="en-US" sz="2800" i="0" kern="1200" baseline="0" dirty="0">
                <a:ln>
                  <a:noFill/>
                </a:ln>
                <a:solidFill>
                  <a:srgbClr val="000000"/>
                </a:solidFill>
                <a:effectLst/>
                <a:ea typeface="+mn-ea"/>
                <a:cs typeface="+mn-cs"/>
              </a:rPr>
              <a:t>  - Ensured comparability over time</a:t>
            </a:r>
            <a:endParaRPr lang="en-IN" sz="2800" dirty="0">
              <a:effectLst/>
            </a:endParaRPr>
          </a:p>
        </p:txBody>
      </p:sp>
      <p:sp>
        <p:nvSpPr>
          <p:cNvPr id="39" name="Freeform 3">
            <a:extLst>
              <a:ext uri="{FF2B5EF4-FFF2-40B4-BE49-F238E27FC236}">
                <a16:creationId xmlns:a16="http://schemas.microsoft.com/office/drawing/2014/main" id="{0CB4AF9F-AECF-8763-0A29-E02707EDC237}"/>
              </a:ext>
            </a:extLst>
          </p:cNvPr>
          <p:cNvSpPr/>
          <p:nvPr/>
        </p:nvSpPr>
        <p:spPr>
          <a:xfrm>
            <a:off x="14343926" y="-4849751"/>
            <a:ext cx="7681347" cy="7681347"/>
          </a:xfrm>
          <a:custGeom>
            <a:avLst/>
            <a:gdLst/>
            <a:ahLst/>
            <a:cxnLst/>
            <a:rect l="l" t="t" r="r" b="b"/>
            <a:pathLst>
              <a:path w="7681347" h="7681347">
                <a:moveTo>
                  <a:pt x="0" y="0"/>
                </a:moveTo>
                <a:lnTo>
                  <a:pt x="7681347" y="0"/>
                </a:lnTo>
                <a:lnTo>
                  <a:pt x="7681347" y="7681347"/>
                </a:lnTo>
                <a:lnTo>
                  <a:pt x="0" y="76813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1552575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99E73-1FD0-29BE-776B-C884B1D38F02}"/>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5019F66C-809D-F5A1-3DCC-73BD1C1BC7EE}"/>
              </a:ext>
            </a:extLst>
          </p:cNvPr>
          <p:cNvSpPr txBox="1"/>
          <p:nvPr/>
        </p:nvSpPr>
        <p:spPr>
          <a:xfrm>
            <a:off x="689352" y="1257300"/>
            <a:ext cx="16569948" cy="10495053"/>
          </a:xfrm>
          <a:prstGeom prst="rect">
            <a:avLst/>
          </a:prstGeom>
          <a:noFill/>
        </p:spPr>
        <p:txBody>
          <a:bodyPr wrap="square">
            <a:spAutoFit/>
          </a:bodyPr>
          <a:lstStyle/>
          <a:p>
            <a:pPr lvl="0" eaLnBrk="0" fontAlgn="base" hangingPunct="0">
              <a:lnSpc>
                <a:spcPct val="150000"/>
              </a:lnSpc>
              <a:spcBef>
                <a:spcPct val="0"/>
              </a:spcBef>
              <a:spcAft>
                <a:spcPts val="100"/>
              </a:spcAft>
            </a:pPr>
            <a:r>
              <a:rPr lang="en-US" altLang="en-US" sz="2800" b="1" dirty="0">
                <a:cs typeface="Arial" panose="020B0604020202020204" pitchFamily="34" charset="0"/>
              </a:rPr>
              <a:t>Scaling with </a:t>
            </a:r>
            <a:r>
              <a:rPr lang="en-US" altLang="en-US" sz="2800" b="1" dirty="0" err="1">
                <a:cs typeface="Arial" panose="020B0604020202020204" pitchFamily="34" charset="0"/>
              </a:rPr>
              <a:t>StandardScaler</a:t>
            </a:r>
            <a:endParaRPr lang="en-US" altLang="en-US" sz="2800" b="1" dirty="0">
              <a:cs typeface="Arial" panose="020B0604020202020204" pitchFamily="34" charset="0"/>
            </a:endParaRPr>
          </a:p>
          <a:p>
            <a:pPr marL="914400" lvl="1" indent="-457200" eaLnBrk="0" fontAlgn="base" hangingPunct="0">
              <a:lnSpc>
                <a:spcPct val="150000"/>
              </a:lnSpc>
              <a:spcBef>
                <a:spcPct val="0"/>
              </a:spcBef>
              <a:spcAft>
                <a:spcPts val="100"/>
              </a:spcAft>
              <a:buFont typeface="Arial" panose="020B0604020202020204" pitchFamily="34" charset="0"/>
              <a:buChar char="•"/>
            </a:pPr>
            <a:r>
              <a:rPr lang="en-US" altLang="en-US" sz="2800" b="1" dirty="0"/>
              <a:t>Purpose: </a:t>
            </a:r>
            <a:r>
              <a:rPr lang="en-US" altLang="en-US" sz="2800" dirty="0"/>
              <a:t>Standardized the data to ensure all features were on a similar scale, enabling consistent trend analysis.</a:t>
            </a:r>
          </a:p>
          <a:p>
            <a:pPr marL="914400" lvl="1" indent="-457200" eaLnBrk="0" fontAlgn="base" hangingPunct="0">
              <a:lnSpc>
                <a:spcPct val="150000"/>
              </a:lnSpc>
              <a:spcBef>
                <a:spcPct val="0"/>
              </a:spcBef>
              <a:spcAft>
                <a:spcPts val="100"/>
              </a:spcAft>
              <a:buFont typeface="Arial" panose="020B0604020202020204" pitchFamily="34" charset="0"/>
              <a:buChar char="•"/>
            </a:pPr>
            <a:r>
              <a:rPr lang="en-US" altLang="en-US" sz="2800" b="1" dirty="0"/>
              <a:t>Why </a:t>
            </a:r>
            <a:r>
              <a:rPr lang="en-US" altLang="en-US" sz="2800" b="1" dirty="0" err="1"/>
              <a:t>StandardScaler</a:t>
            </a:r>
            <a:r>
              <a:rPr lang="en-US" altLang="en-US" sz="2800" b="1" dirty="0"/>
              <a:t>?:</a:t>
            </a:r>
            <a:r>
              <a:rPr lang="en-US" altLang="en-US" sz="2800" dirty="0"/>
              <a:t> Removed the mean and scaled features to unit variance, facilitating effective comparisons across metrics and enhancing model performance in linear regression.</a:t>
            </a:r>
          </a:p>
          <a:p>
            <a:pPr lvl="0" eaLnBrk="0" fontAlgn="base" hangingPunct="0">
              <a:lnSpc>
                <a:spcPct val="150000"/>
              </a:lnSpc>
              <a:spcBef>
                <a:spcPct val="0"/>
              </a:spcBef>
              <a:spcAft>
                <a:spcPts val="100"/>
              </a:spcAft>
            </a:pPr>
            <a:r>
              <a:rPr lang="en-US" altLang="en-US" sz="2800" b="1" dirty="0"/>
              <a:t>Feature Selection</a:t>
            </a:r>
          </a:p>
          <a:p>
            <a:pPr marL="742950" lvl="1" indent="-285750" eaLnBrk="0" fontAlgn="base" hangingPunct="0">
              <a:lnSpc>
                <a:spcPct val="150000"/>
              </a:lnSpc>
              <a:spcBef>
                <a:spcPct val="0"/>
              </a:spcBef>
              <a:spcAft>
                <a:spcPts val="100"/>
              </a:spcAft>
              <a:buFont typeface="Arial" panose="020B0604020202020204" pitchFamily="34" charset="0"/>
              <a:buChar char="•"/>
            </a:pPr>
            <a:r>
              <a:rPr lang="en-US" altLang="en-US" sz="2800" b="1" dirty="0"/>
              <a:t>Key Metrics Analyzed</a:t>
            </a:r>
            <a:r>
              <a:rPr lang="en-US" altLang="en-US" sz="2800" dirty="0"/>
              <a:t>: Focused on Monthly Anomaly, Annual, and long-term trend columns.</a:t>
            </a:r>
          </a:p>
          <a:p>
            <a:pPr marL="800100" lvl="1" indent="-342900" eaLnBrk="0" fontAlgn="base" hangingPunct="0">
              <a:lnSpc>
                <a:spcPct val="150000"/>
              </a:lnSpc>
              <a:spcBef>
                <a:spcPct val="0"/>
              </a:spcBef>
              <a:spcAft>
                <a:spcPts val="100"/>
              </a:spcAft>
              <a:buFont typeface="Arial" panose="020B0604020202020204" pitchFamily="34" charset="0"/>
              <a:buChar char="•"/>
            </a:pPr>
            <a:r>
              <a:rPr lang="en-US" altLang="en-US" sz="2800" b="1" dirty="0"/>
              <a:t>Rationale</a:t>
            </a:r>
            <a:r>
              <a:rPr lang="en-US" altLang="en-US" sz="2800" dirty="0"/>
              <a:t>: These columns offered insights into both short- and long-term temperature patterns, which were crucial for observing climate trends.</a:t>
            </a:r>
          </a:p>
          <a:p>
            <a:pPr lvl="0" eaLnBrk="0" fontAlgn="base" hangingPunct="0">
              <a:lnSpc>
                <a:spcPct val="150000"/>
              </a:lnSpc>
              <a:spcBef>
                <a:spcPct val="0"/>
              </a:spcBef>
              <a:spcAft>
                <a:spcPts val="100"/>
              </a:spcAft>
            </a:pPr>
            <a:r>
              <a:rPr lang="en-US" altLang="en-US" sz="2800" b="1" dirty="0"/>
              <a:t>Linear Regression</a:t>
            </a:r>
          </a:p>
          <a:p>
            <a:pPr lvl="1" eaLnBrk="0" fontAlgn="base" hangingPunct="0">
              <a:lnSpc>
                <a:spcPct val="150000"/>
              </a:lnSpc>
              <a:spcBef>
                <a:spcPct val="0"/>
              </a:spcBef>
              <a:spcAft>
                <a:spcPts val="100"/>
              </a:spcAft>
              <a:buFontTx/>
              <a:buChar char="•"/>
            </a:pPr>
            <a:r>
              <a:rPr lang="en-US" altLang="en-US" sz="2800" b="1" dirty="0"/>
              <a:t>Model Purpose</a:t>
            </a:r>
            <a:r>
              <a:rPr lang="en-US" altLang="en-US" sz="2800" dirty="0"/>
              <a:t>: Applied linear regression to quantify trends in temperature over time, identifying significant patterns.</a:t>
            </a:r>
          </a:p>
          <a:p>
            <a:pPr lvl="1" eaLnBrk="0" fontAlgn="base" hangingPunct="0">
              <a:lnSpc>
                <a:spcPct val="150000"/>
              </a:lnSpc>
              <a:spcBef>
                <a:spcPct val="0"/>
              </a:spcBef>
              <a:spcAft>
                <a:spcPts val="100"/>
              </a:spcAft>
              <a:buFontTx/>
              <a:buChar char="•"/>
            </a:pPr>
            <a:r>
              <a:rPr lang="en-US" altLang="en-US" sz="2800" b="1" dirty="0"/>
              <a:t>Interpretation</a:t>
            </a:r>
            <a:r>
              <a:rPr lang="en-US" altLang="en-US" sz="2800" dirty="0"/>
              <a:t>: Regression lines allowed us to observe the direction and strength of temperature changes, helping to project future trends.</a:t>
            </a:r>
          </a:p>
          <a:p>
            <a:pPr eaLnBrk="0" fontAlgn="base" hangingPunct="0">
              <a:lnSpc>
                <a:spcPct val="150000"/>
              </a:lnSpc>
              <a:spcBef>
                <a:spcPct val="0"/>
              </a:spcBef>
              <a:spcAft>
                <a:spcPts val="100"/>
              </a:spcAft>
            </a:pPr>
            <a:r>
              <a:rPr lang="en-US" altLang="en-US" sz="2800" dirty="0">
                <a:latin typeface="Arial" panose="020B0604020202020204" pitchFamily="34" charset="0"/>
              </a:rPr>
              <a:t>.</a:t>
            </a:r>
          </a:p>
          <a:p>
            <a:pPr>
              <a:lnSpc>
                <a:spcPct val="150000"/>
              </a:lnSpc>
              <a:spcAft>
                <a:spcPts val="100"/>
              </a:spcAft>
            </a:pPr>
            <a:endParaRPr lang="en-IN" sz="2800" dirty="0"/>
          </a:p>
        </p:txBody>
      </p:sp>
      <p:sp>
        <p:nvSpPr>
          <p:cNvPr id="19" name="TextBox 18">
            <a:extLst>
              <a:ext uri="{FF2B5EF4-FFF2-40B4-BE49-F238E27FC236}">
                <a16:creationId xmlns:a16="http://schemas.microsoft.com/office/drawing/2014/main" id="{7E52B569-40AE-0FDD-5997-C6E85400D9A6}"/>
              </a:ext>
            </a:extLst>
          </p:cNvPr>
          <p:cNvSpPr txBox="1"/>
          <p:nvPr/>
        </p:nvSpPr>
        <p:spPr>
          <a:xfrm>
            <a:off x="7086600" y="342900"/>
            <a:ext cx="5410200" cy="707886"/>
          </a:xfrm>
          <a:prstGeom prst="rect">
            <a:avLst/>
          </a:prstGeom>
          <a:noFill/>
        </p:spPr>
        <p:txBody>
          <a:bodyPr wrap="square" rtlCol="0">
            <a:spAutoFit/>
          </a:bodyPr>
          <a:lstStyle/>
          <a:p>
            <a:r>
              <a:rPr lang="en-IN" sz="4000" dirty="0">
                <a:latin typeface="Arial" panose="020B0604020202020204" pitchFamily="34" charset="0"/>
                <a:cs typeface="Arial" panose="020B0604020202020204" pitchFamily="34" charset="0"/>
              </a:rPr>
              <a:t>Methodology</a:t>
            </a:r>
          </a:p>
        </p:txBody>
      </p:sp>
      <p:sp>
        <p:nvSpPr>
          <p:cNvPr id="20" name="Freeform 4">
            <a:extLst>
              <a:ext uri="{FF2B5EF4-FFF2-40B4-BE49-F238E27FC236}">
                <a16:creationId xmlns:a16="http://schemas.microsoft.com/office/drawing/2014/main" id="{6EBB70EB-8647-5466-7848-E521C34D52EB}"/>
              </a:ext>
            </a:extLst>
          </p:cNvPr>
          <p:cNvSpPr/>
          <p:nvPr/>
        </p:nvSpPr>
        <p:spPr>
          <a:xfrm>
            <a:off x="-1458316" y="-1458316"/>
            <a:ext cx="3233992" cy="3233992"/>
          </a:xfrm>
          <a:custGeom>
            <a:avLst/>
            <a:gdLst/>
            <a:ahLst/>
            <a:cxnLst/>
            <a:rect l="l" t="t" r="r" b="b"/>
            <a:pathLst>
              <a:path w="3233992" h="3233992">
                <a:moveTo>
                  <a:pt x="0" y="0"/>
                </a:moveTo>
                <a:lnTo>
                  <a:pt x="3233992" y="0"/>
                </a:lnTo>
                <a:lnTo>
                  <a:pt x="3233992" y="3233992"/>
                </a:lnTo>
                <a:lnTo>
                  <a:pt x="0" y="32339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3">
            <a:extLst>
              <a:ext uri="{FF2B5EF4-FFF2-40B4-BE49-F238E27FC236}">
                <a16:creationId xmlns:a16="http://schemas.microsoft.com/office/drawing/2014/main" id="{6FEA934C-B975-E07F-CD1E-19E2F6E92460}"/>
              </a:ext>
            </a:extLst>
          </p:cNvPr>
          <p:cNvSpPr/>
          <p:nvPr/>
        </p:nvSpPr>
        <p:spPr>
          <a:xfrm>
            <a:off x="14343926" y="-4849751"/>
            <a:ext cx="7681347" cy="7681347"/>
          </a:xfrm>
          <a:custGeom>
            <a:avLst/>
            <a:gdLst/>
            <a:ahLst/>
            <a:cxnLst/>
            <a:rect l="l" t="t" r="r" b="b"/>
            <a:pathLst>
              <a:path w="7681347" h="7681347">
                <a:moveTo>
                  <a:pt x="0" y="0"/>
                </a:moveTo>
                <a:lnTo>
                  <a:pt x="7681347" y="0"/>
                </a:lnTo>
                <a:lnTo>
                  <a:pt x="7681347" y="7681347"/>
                </a:lnTo>
                <a:lnTo>
                  <a:pt x="0" y="76813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1695797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4F47B-DD1B-6E68-D048-9A5539DD0D41}"/>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B1DE05A5-04B3-0A45-DE85-1ECDA2722E3B}"/>
              </a:ext>
            </a:extLst>
          </p:cNvPr>
          <p:cNvSpPr txBox="1"/>
          <p:nvPr/>
        </p:nvSpPr>
        <p:spPr>
          <a:xfrm>
            <a:off x="914400" y="1341452"/>
            <a:ext cx="6629400" cy="707886"/>
          </a:xfrm>
          <a:prstGeom prst="rect">
            <a:avLst/>
          </a:prstGeom>
          <a:noFill/>
        </p:spPr>
        <p:txBody>
          <a:bodyPr wrap="square" rtlCol="0">
            <a:spAutoFit/>
          </a:bodyPr>
          <a:lstStyle/>
          <a:p>
            <a:r>
              <a:rPr lang="en-IN" sz="4000" dirty="0">
                <a:solidFill>
                  <a:schemeClr val="bg1"/>
                </a:solidFill>
              </a:rPr>
              <a:t>Data Visualization &amp; Findings</a:t>
            </a:r>
            <a:endParaRPr lang="en-IN" sz="40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DB97F6F-C441-B0F3-0ED6-6340190873AB}"/>
              </a:ext>
            </a:extLst>
          </p:cNvPr>
          <p:cNvPicPr>
            <a:picLocks noChangeAspect="1"/>
          </p:cNvPicPr>
          <p:nvPr/>
        </p:nvPicPr>
        <p:blipFill>
          <a:blip r:embed="rId3"/>
          <a:stretch>
            <a:fillRect/>
          </a:stretch>
        </p:blipFill>
        <p:spPr>
          <a:xfrm>
            <a:off x="1775676" y="1249791"/>
            <a:ext cx="12698327" cy="5692352"/>
          </a:xfrm>
          <a:prstGeom prst="rect">
            <a:avLst/>
          </a:prstGeom>
        </p:spPr>
      </p:pic>
      <p:sp>
        <p:nvSpPr>
          <p:cNvPr id="10" name="TextBox 9">
            <a:extLst>
              <a:ext uri="{FF2B5EF4-FFF2-40B4-BE49-F238E27FC236}">
                <a16:creationId xmlns:a16="http://schemas.microsoft.com/office/drawing/2014/main" id="{DAA97576-EA87-60C7-C4C1-2EF3FAE1AD7F}"/>
              </a:ext>
            </a:extLst>
          </p:cNvPr>
          <p:cNvSpPr txBox="1"/>
          <p:nvPr/>
        </p:nvSpPr>
        <p:spPr>
          <a:xfrm>
            <a:off x="2266764" y="7033804"/>
            <a:ext cx="10835640" cy="3257174"/>
          </a:xfrm>
          <a:prstGeom prst="rect">
            <a:avLst/>
          </a:prstGeom>
          <a:noFill/>
        </p:spPr>
        <p:txBody>
          <a:bodyPr wrap="square">
            <a:spAutoFit/>
          </a:bodyPr>
          <a:lstStyle/>
          <a:p>
            <a:pPr>
              <a:lnSpc>
                <a:spcPct val="150000"/>
              </a:lnSpc>
              <a:buFont typeface="Arial" panose="020B0604020202020204" pitchFamily="34" charset="0"/>
              <a:buChar char="•"/>
            </a:pPr>
            <a:r>
              <a:rPr lang="en-US" sz="2800" b="1" dirty="0"/>
              <a:t>Line Chart of Annual Average Temperature:  Plot</a:t>
            </a:r>
            <a:r>
              <a:rPr lang="en-US" sz="2800" dirty="0"/>
              <a:t>: Annual average temperature values over the years for all country.</a:t>
            </a:r>
          </a:p>
          <a:p>
            <a:pPr>
              <a:lnSpc>
                <a:spcPct val="150000"/>
              </a:lnSpc>
              <a:buFont typeface="Arial" panose="020B0604020202020204" pitchFamily="34" charset="0"/>
              <a:buChar char="•"/>
            </a:pPr>
            <a:r>
              <a:rPr lang="en-US" sz="2800" b="1" dirty="0"/>
              <a:t>Linear Regression Line</a:t>
            </a:r>
            <a:r>
              <a:rPr lang="en-US" sz="2800" dirty="0"/>
              <a:t>: Overlay a regression line to emphasize the upward trend, visually showing how temperatures have increased over time.</a:t>
            </a:r>
          </a:p>
        </p:txBody>
      </p:sp>
      <p:sp>
        <p:nvSpPr>
          <p:cNvPr id="11" name="TextBox 10">
            <a:extLst>
              <a:ext uri="{FF2B5EF4-FFF2-40B4-BE49-F238E27FC236}">
                <a16:creationId xmlns:a16="http://schemas.microsoft.com/office/drawing/2014/main" id="{8DD7B8E8-7831-F7EF-15FF-DB039791A2BF}"/>
              </a:ext>
            </a:extLst>
          </p:cNvPr>
          <p:cNvSpPr txBox="1"/>
          <p:nvPr/>
        </p:nvSpPr>
        <p:spPr>
          <a:xfrm>
            <a:off x="6092004" y="242641"/>
            <a:ext cx="7010400" cy="923330"/>
          </a:xfrm>
          <a:prstGeom prst="rect">
            <a:avLst/>
          </a:prstGeom>
          <a:noFill/>
        </p:spPr>
        <p:txBody>
          <a:bodyPr wrap="square" rtlCol="0">
            <a:spAutoFit/>
          </a:bodyPr>
          <a:lstStyle/>
          <a:p>
            <a:r>
              <a:rPr lang="en-IN" sz="5400" dirty="0"/>
              <a:t>Data Visualization </a:t>
            </a:r>
          </a:p>
        </p:txBody>
      </p:sp>
      <p:sp>
        <p:nvSpPr>
          <p:cNvPr id="13" name="Freeform 4">
            <a:extLst>
              <a:ext uri="{FF2B5EF4-FFF2-40B4-BE49-F238E27FC236}">
                <a16:creationId xmlns:a16="http://schemas.microsoft.com/office/drawing/2014/main" id="{D48D1687-7C9A-E4D1-1DCC-CBFF7799FB2A}"/>
              </a:ext>
            </a:extLst>
          </p:cNvPr>
          <p:cNvSpPr/>
          <p:nvPr/>
        </p:nvSpPr>
        <p:spPr>
          <a:xfrm>
            <a:off x="-1458316" y="-1458316"/>
            <a:ext cx="3233992" cy="3233992"/>
          </a:xfrm>
          <a:custGeom>
            <a:avLst/>
            <a:gdLst/>
            <a:ahLst/>
            <a:cxnLst/>
            <a:rect l="l" t="t" r="r" b="b"/>
            <a:pathLst>
              <a:path w="3233992" h="3233992">
                <a:moveTo>
                  <a:pt x="0" y="0"/>
                </a:moveTo>
                <a:lnTo>
                  <a:pt x="3233992" y="0"/>
                </a:lnTo>
                <a:lnTo>
                  <a:pt x="3233992" y="3233992"/>
                </a:lnTo>
                <a:lnTo>
                  <a:pt x="0" y="32339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3">
            <a:extLst>
              <a:ext uri="{FF2B5EF4-FFF2-40B4-BE49-F238E27FC236}">
                <a16:creationId xmlns:a16="http://schemas.microsoft.com/office/drawing/2014/main" id="{2344987E-15FA-0B23-2B81-74A5CDB7A0DA}"/>
              </a:ext>
            </a:extLst>
          </p:cNvPr>
          <p:cNvSpPr/>
          <p:nvPr/>
        </p:nvSpPr>
        <p:spPr>
          <a:xfrm>
            <a:off x="14343926" y="-4849751"/>
            <a:ext cx="7681347" cy="7681347"/>
          </a:xfrm>
          <a:custGeom>
            <a:avLst/>
            <a:gdLst/>
            <a:ahLst/>
            <a:cxnLst/>
            <a:rect l="l" t="t" r="r" b="b"/>
            <a:pathLst>
              <a:path w="7681347" h="7681347">
                <a:moveTo>
                  <a:pt x="0" y="0"/>
                </a:moveTo>
                <a:lnTo>
                  <a:pt x="7681347" y="0"/>
                </a:lnTo>
                <a:lnTo>
                  <a:pt x="7681347" y="7681347"/>
                </a:lnTo>
                <a:lnTo>
                  <a:pt x="0" y="76813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extLst>
      <p:ext uri="{BB962C8B-B14F-4D97-AF65-F5344CB8AC3E}">
        <p14:creationId xmlns:p14="http://schemas.microsoft.com/office/powerpoint/2010/main" val="20800299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749</TotalTime>
  <Words>1031</Words>
  <Application>Microsoft Office PowerPoint</Application>
  <PresentationFormat>Custom</PresentationFormat>
  <Paragraphs>117</Paragraphs>
  <Slides>17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Cascadia Mono</vt:lpstr>
      <vt:lpstr>Calibri Light</vt:lpstr>
      <vt:lpstr>Codec Pro ExtraBold</vt:lpstr>
      <vt:lpstr>Arial</vt:lpstr>
      <vt:lpstr>Calibri</vt:lpstr>
      <vt:lpstr>Aptos</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planet earth presentation</dc:title>
  <cp:lastModifiedBy>Anshuman Mahapatra</cp:lastModifiedBy>
  <cp:revision>5</cp:revision>
  <dcterms:created xsi:type="dcterms:W3CDTF">2006-08-16T00:00:00Z</dcterms:created>
  <dcterms:modified xsi:type="dcterms:W3CDTF">2024-11-12T08:07:36Z</dcterms:modified>
  <dc:identifier>DAGWLl5b3zo</dc:identifier>
</cp:coreProperties>
</file>